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gTF/IIHMBEuSSfmuYVFMQBNV7Q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newsletter@news.inews.co.uk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newsletter@news.inews.co.uk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newsletter@news.inews.co.uk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73d1d25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1273d1d25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3122520b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153122520b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4171827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154171827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d12806ce5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"/>
          </a:p>
        </p:txBody>
      </p:sp>
      <p:sp>
        <p:nvSpPr>
          <p:cNvPr id="168" name="Google Shape;168;g10d12806ce5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1884d770c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800"/>
          </a:p>
        </p:txBody>
      </p:sp>
      <p:sp>
        <p:nvSpPr>
          <p:cNvPr id="65" name="Google Shape;65;gf1884d770c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41718278b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800"/>
          </a:p>
        </p:txBody>
      </p:sp>
      <p:sp>
        <p:nvSpPr>
          <p:cNvPr id="74" name="Google Shape;74;g1541718278b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180dc0808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900">
                <a:solidFill>
                  <a:schemeClr val="dk1"/>
                </a:solidFill>
              </a:rPr>
              <a:t>Madeleine Cuff</a:t>
            </a:r>
            <a:r>
              <a:rPr lang="en-GB" sz="900">
                <a:solidFill>
                  <a:schemeClr val="dk1"/>
                </a:solidFill>
                <a:highlight>
                  <a:srgbClr val="FFFFFF"/>
                </a:highlight>
              </a:rPr>
              <a:t> (</a:t>
            </a:r>
            <a:r>
              <a:rPr lang="en-GB" sz="900" u="sng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newsletter@news.inews.co.uk</a:t>
            </a:r>
            <a:r>
              <a:rPr lang="en-GB" sz="900">
                <a:solidFill>
                  <a:schemeClr val="dk1"/>
                </a:solidFill>
                <a:highlight>
                  <a:srgbClr val="FFFFFF"/>
                </a:highlight>
              </a:rPr>
              <a:t>)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900">
                <a:solidFill>
                  <a:schemeClr val="dk1"/>
                </a:solidFill>
                <a:highlight>
                  <a:srgbClr val="FFFFFF"/>
                </a:highlight>
              </a:rPr>
              <a:t>happyeconews.com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83" name="Google Shape;83;g12180dc0808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3122520b7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900">
                <a:solidFill>
                  <a:schemeClr val="dk1"/>
                </a:solidFill>
              </a:rPr>
              <a:t>Madeleine Cuff</a:t>
            </a:r>
            <a:r>
              <a:rPr lang="en-GB" sz="900">
                <a:solidFill>
                  <a:schemeClr val="dk1"/>
                </a:solidFill>
                <a:highlight>
                  <a:srgbClr val="FFFFFF"/>
                </a:highlight>
              </a:rPr>
              <a:t> (</a:t>
            </a:r>
            <a:r>
              <a:rPr lang="en-GB" sz="900" u="sng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newsletter@news.inews.co.uk</a:t>
            </a:r>
            <a:r>
              <a:rPr lang="en-GB" sz="900">
                <a:solidFill>
                  <a:schemeClr val="dk1"/>
                </a:solidFill>
                <a:highlight>
                  <a:srgbClr val="FFFFFF"/>
                </a:highlight>
              </a:rPr>
              <a:t>)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900">
                <a:solidFill>
                  <a:schemeClr val="dk1"/>
                </a:solidFill>
                <a:highlight>
                  <a:srgbClr val="FFFFFF"/>
                </a:highlight>
              </a:rPr>
              <a:t>happyeconews.com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3" name="Google Shape;93;g153122520b7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3122520b7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900">
                <a:solidFill>
                  <a:schemeClr val="dk1"/>
                </a:solidFill>
              </a:rPr>
              <a:t>Madeleine Cuff</a:t>
            </a:r>
            <a:r>
              <a:rPr lang="en-GB" sz="900">
                <a:solidFill>
                  <a:schemeClr val="dk1"/>
                </a:solidFill>
                <a:highlight>
                  <a:srgbClr val="FFFFFF"/>
                </a:highlight>
              </a:rPr>
              <a:t> (</a:t>
            </a:r>
            <a:r>
              <a:rPr lang="en-GB" sz="900" u="sng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newsletter@news.inews.co.uk</a:t>
            </a:r>
            <a:r>
              <a:rPr lang="en-GB" sz="900">
                <a:solidFill>
                  <a:schemeClr val="dk1"/>
                </a:solidFill>
                <a:highlight>
                  <a:srgbClr val="FFFFFF"/>
                </a:highlight>
              </a:rPr>
              <a:t>)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900">
                <a:solidFill>
                  <a:schemeClr val="dk1"/>
                </a:solidFill>
                <a:highlight>
                  <a:srgbClr val="FFFFFF"/>
                </a:highlight>
              </a:rPr>
              <a:t>happyeconews.com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01" name="Google Shape;101;g153122520b7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73d1d25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1273d1d25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96a46ae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396a46ae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3122520b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153122520b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hyperlink" Target="https://www.walk2cop27.com/register-now" TargetMode="External"/><Relationship Id="rId5" Type="http://schemas.openxmlformats.org/officeDocument/2006/relationships/hyperlink" Target="https://www.walk2cop27.com/thejourney/london" TargetMode="External"/><Relationship Id="rId6" Type="http://schemas.openxmlformats.org/officeDocument/2006/relationships/hyperlink" Target="https://www.walk2cop27.com/clubhouse" TargetMode="External"/><Relationship Id="rId7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greenpeace.org.uk/news/5-surprising-things-we-learned-from-the-biggest-ever-household-plastic-count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hyperlink" Target="https://reachvolunteering.org.uk/opp/workshop-facilitator-3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hat.whatsapp.com/DlJKqszwLQb8aPagYzJ9qH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mailto:croydonclimateaction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1143000" y="3692769"/>
            <a:ext cx="68580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GB" sz="24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CCA Meetup </a:t>
            </a:r>
            <a:endParaRPr sz="247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GB" sz="24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Wednesday 14th September 2022</a:t>
            </a:r>
            <a:endParaRPr sz="247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GB" sz="24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18:30 – 19:30</a:t>
            </a:r>
            <a:endParaRPr sz="247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4" cy="306005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73d1d2574_0_14"/>
          <p:cNvSpPr txBox="1"/>
          <p:nvPr>
            <p:ph type="title"/>
          </p:nvPr>
        </p:nvSpPr>
        <p:spPr>
          <a:xfrm>
            <a:off x="628650" y="87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52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Walk2COP27</a:t>
            </a:r>
            <a:endParaRPr/>
          </a:p>
        </p:txBody>
      </p:sp>
      <p:sp>
        <p:nvSpPr>
          <p:cNvPr id="141" name="Google Shape;141;g1273d1d2574_0_14"/>
          <p:cNvSpPr txBox="1"/>
          <p:nvPr>
            <p:ph idx="1" type="body"/>
          </p:nvPr>
        </p:nvSpPr>
        <p:spPr>
          <a:xfrm>
            <a:off x="442325" y="940050"/>
            <a:ext cx="3917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u="sng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1500" u="sng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Learning, Solidarity, Connections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u="sng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4 outcomes we seek from climate action</a:t>
            </a:r>
            <a:endParaRPr sz="1500" u="sng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Decarbonisation/ Resilience/ Justice/ Circularity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u="sng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4 Pillars of (mass) participation and engagement</a:t>
            </a:r>
            <a:endParaRPr sz="1500" u="sng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Walk/ talk/ run/ travel in a wheelchair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Townhalls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Clubhouse sessions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Social media</a:t>
            </a:r>
            <a:endParaRPr sz="2000">
              <a:solidFill>
                <a:srgbClr val="0303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273d1d2574_0_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3" name="Google Shape;143;g1273d1d2574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273d1d2574_0_14"/>
          <p:cNvSpPr txBox="1"/>
          <p:nvPr>
            <p:ph idx="11" type="ftr"/>
          </p:nvPr>
        </p:nvSpPr>
        <p:spPr>
          <a:xfrm>
            <a:off x="2776050" y="4802675"/>
            <a:ext cx="3591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Croydon Climate Action Meetup - 14th September 2022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273d1d2574_0_14"/>
          <p:cNvSpPr txBox="1"/>
          <p:nvPr>
            <p:ph idx="1" type="body"/>
          </p:nvPr>
        </p:nvSpPr>
        <p:spPr>
          <a:xfrm>
            <a:off x="4638000" y="1002975"/>
            <a:ext cx="4359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 u="sng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Actions for CCA members</a:t>
            </a:r>
            <a:endParaRPr sz="1500" u="sng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1/ Register: </a:t>
            </a:r>
            <a:r>
              <a:rPr lang="en-GB" sz="15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https://www.walk2cop27.com/register-now</a:t>
            </a: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and join team: CroydonClimateAction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2/ London townhall attendance 26/09: </a:t>
            </a:r>
            <a:r>
              <a:rPr lang="en-GB" sz="15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https://www.walk2cop27.com/thejourney/london</a:t>
            </a:r>
            <a:endParaRPr sz="1500" u="sng">
              <a:solidFill>
                <a:srgbClr val="1155CC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3/ Lead or attend a clubhouse session: </a:t>
            </a:r>
            <a:r>
              <a:rPr lang="en-GB" sz="15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https://www.walk2cop27.com/clubhouse</a:t>
            </a:r>
            <a:endParaRPr sz="1500" u="sng">
              <a:solidFill>
                <a:srgbClr val="1155CC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4/ Follow and participate on social media: #walk2cop27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rgbClr val="0303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1273d1d2574_0_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87175" y="109875"/>
            <a:ext cx="1616527" cy="1330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3122520b7_0_29"/>
          <p:cNvSpPr txBox="1"/>
          <p:nvPr>
            <p:ph type="title"/>
          </p:nvPr>
        </p:nvSpPr>
        <p:spPr>
          <a:xfrm>
            <a:off x="628650" y="87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52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The Big Plastic Count</a:t>
            </a:r>
            <a:endParaRPr/>
          </a:p>
        </p:txBody>
      </p:sp>
      <p:sp>
        <p:nvSpPr>
          <p:cNvPr id="152" name="Google Shape;152;g153122520b7_0_29"/>
          <p:cNvSpPr txBox="1"/>
          <p:nvPr>
            <p:ph idx="1" type="body"/>
          </p:nvPr>
        </p:nvSpPr>
        <p:spPr>
          <a:xfrm>
            <a:off x="442325" y="940050"/>
            <a:ext cx="8315400" cy="3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100">
                <a:solidFill>
                  <a:srgbClr val="030303"/>
                </a:solidFill>
                <a:latin typeface="Calibri"/>
                <a:ea typeface="Calibri"/>
                <a:cs typeface="Calibri"/>
                <a:sym typeface="Calibri"/>
              </a:rPr>
              <a:t>Here are five </a:t>
            </a:r>
            <a:r>
              <a:rPr lang="en-GB" sz="2100">
                <a:solidFill>
                  <a:srgbClr val="030303"/>
                </a:solidFill>
                <a:latin typeface="Calibri"/>
                <a:ea typeface="Calibri"/>
                <a:cs typeface="Calibri"/>
                <a:sym typeface="Calibri"/>
              </a:rPr>
              <a:t>things</a:t>
            </a:r>
            <a:r>
              <a:rPr lang="en-GB" sz="2100">
                <a:solidFill>
                  <a:srgbClr val="030303"/>
                </a:solidFill>
                <a:latin typeface="Calibri"/>
                <a:ea typeface="Calibri"/>
                <a:cs typeface="Calibri"/>
                <a:sym typeface="Calibri"/>
              </a:rPr>
              <a:t> we learned from the Big Plastic Count:</a:t>
            </a:r>
            <a:endParaRPr sz="2100">
              <a:solidFill>
                <a:srgbClr val="03030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2100"/>
              <a:buFont typeface="Calibri"/>
              <a:buAutoNum type="arabicPeriod"/>
            </a:pPr>
            <a:r>
              <a:rPr lang="en-GB" sz="2100">
                <a:solidFill>
                  <a:srgbClr val="030303"/>
                </a:solidFill>
                <a:latin typeface="Calibri"/>
                <a:ea typeface="Calibri"/>
                <a:cs typeface="Calibri"/>
                <a:sym typeface="Calibri"/>
              </a:rPr>
              <a:t>UK households throw away approximately 96 billion pieces of plastic packaging a year</a:t>
            </a:r>
            <a:endParaRPr sz="2100">
              <a:solidFill>
                <a:srgbClr val="03030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2100"/>
              <a:buFont typeface="Calibri"/>
              <a:buAutoNum type="arabicPeriod"/>
            </a:pPr>
            <a:r>
              <a:rPr lang="en-GB" sz="2100">
                <a:solidFill>
                  <a:srgbClr val="030303"/>
                </a:solidFill>
                <a:latin typeface="Calibri"/>
                <a:ea typeface="Calibri"/>
                <a:cs typeface="Calibri"/>
                <a:sym typeface="Calibri"/>
              </a:rPr>
              <a:t>The vast majority of it is food and drink packaging</a:t>
            </a:r>
            <a:endParaRPr sz="2100">
              <a:solidFill>
                <a:srgbClr val="03030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2100"/>
              <a:buFont typeface="Calibri"/>
              <a:buAutoNum type="arabicPeriod"/>
            </a:pPr>
            <a:r>
              <a:rPr lang="en-GB" sz="2100">
                <a:solidFill>
                  <a:srgbClr val="030303"/>
                </a:solidFill>
                <a:latin typeface="Calibri"/>
                <a:ea typeface="Calibri"/>
                <a:cs typeface="Calibri"/>
                <a:sym typeface="Calibri"/>
              </a:rPr>
              <a:t>Just 12% of our household plastic packaging waste is recycled</a:t>
            </a:r>
            <a:endParaRPr sz="2100">
              <a:solidFill>
                <a:srgbClr val="03030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2100"/>
              <a:buFont typeface="Calibri"/>
              <a:buAutoNum type="arabicPeriod"/>
            </a:pPr>
            <a:r>
              <a:rPr lang="en-GB" sz="2100">
                <a:solidFill>
                  <a:srgbClr val="030303"/>
                </a:solidFill>
                <a:latin typeface="Calibri"/>
                <a:ea typeface="Calibri"/>
                <a:cs typeface="Calibri"/>
                <a:sym typeface="Calibri"/>
              </a:rPr>
              <a:t>The rest is burned, landfilled or exported</a:t>
            </a:r>
            <a:endParaRPr sz="2100">
              <a:solidFill>
                <a:srgbClr val="03030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2100"/>
              <a:buFont typeface="Calibri"/>
              <a:buAutoNum type="arabicPeriod"/>
            </a:pPr>
            <a:r>
              <a:rPr lang="en-GB" sz="2100">
                <a:solidFill>
                  <a:srgbClr val="030303"/>
                </a:solidFill>
                <a:latin typeface="Calibri"/>
                <a:ea typeface="Calibri"/>
                <a:cs typeface="Calibri"/>
                <a:sym typeface="Calibri"/>
              </a:rPr>
              <a:t>The majority of plastic we throw away is soft plastic</a:t>
            </a:r>
            <a:endParaRPr sz="2100">
              <a:solidFill>
                <a:srgbClr val="03030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030303"/>
                </a:solidFill>
                <a:latin typeface="Calibri"/>
                <a:ea typeface="Calibri"/>
                <a:cs typeface="Calibri"/>
                <a:sym typeface="Calibri"/>
              </a:rPr>
              <a:t>More info </a:t>
            </a:r>
            <a:r>
              <a:rPr lang="en-GB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here</a:t>
            </a:r>
            <a:endParaRPr sz="2100">
              <a:solidFill>
                <a:srgbClr val="0303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153122520b7_0_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4" name="Google Shape;154;g153122520b7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53122520b7_0_29"/>
          <p:cNvSpPr txBox="1"/>
          <p:nvPr>
            <p:ph idx="11" type="ftr"/>
          </p:nvPr>
        </p:nvSpPr>
        <p:spPr>
          <a:xfrm>
            <a:off x="2776050" y="4802675"/>
            <a:ext cx="3591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Croydon Climate Action Meetup - 14th September 2022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41718278b_0_0"/>
          <p:cNvSpPr txBox="1"/>
          <p:nvPr>
            <p:ph type="title"/>
          </p:nvPr>
        </p:nvSpPr>
        <p:spPr>
          <a:xfrm>
            <a:off x="628650" y="87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52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r>
              <a:rPr lang="en-GB" sz="252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Ed opportunity</a:t>
            </a:r>
            <a:endParaRPr/>
          </a:p>
        </p:txBody>
      </p:sp>
      <p:sp>
        <p:nvSpPr>
          <p:cNvPr id="161" name="Google Shape;161;g1541718278b_0_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2" name="Google Shape;162;g1541718278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541718278b_0_0"/>
          <p:cNvSpPr txBox="1"/>
          <p:nvPr>
            <p:ph idx="11" type="ftr"/>
          </p:nvPr>
        </p:nvSpPr>
        <p:spPr>
          <a:xfrm>
            <a:off x="2776050" y="4802675"/>
            <a:ext cx="3591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Croydon Climate Action Meetup - 14th September 2022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1541718278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8149" y="746326"/>
            <a:ext cx="3949050" cy="394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541718278b_0_0"/>
          <p:cNvSpPr txBox="1"/>
          <p:nvPr/>
        </p:nvSpPr>
        <p:spPr>
          <a:xfrm>
            <a:off x="5874450" y="1535675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u="sng">
                <a:solidFill>
                  <a:schemeClr val="hlink"/>
                </a:solidFill>
                <a:hlinkClick r:id="rId5"/>
              </a:rPr>
              <a:t>https://reachvolunteering.org.uk/opp/workshop-facilitator-3</a:t>
            </a:r>
            <a:r>
              <a:rPr lang="en-GB" sz="21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d12806ce5_0_4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Any Other Business (AOB)</a:t>
            </a:r>
            <a:endParaRPr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10d12806ce5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0d12806ce5_0_4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" name="Google Shape;173;g10d12806ce5_0_43"/>
          <p:cNvSpPr txBox="1"/>
          <p:nvPr>
            <p:ph idx="1" type="body"/>
          </p:nvPr>
        </p:nvSpPr>
        <p:spPr>
          <a:xfrm>
            <a:off x="248675" y="1146725"/>
            <a:ext cx="86565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Call out - DO YOU KNOW any accountants that would agree to do our accounts once a year?!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Seeking more support on the steering team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10d12806ce5_0_43"/>
          <p:cNvSpPr txBox="1"/>
          <p:nvPr>
            <p:ph idx="11" type="ftr"/>
          </p:nvPr>
        </p:nvSpPr>
        <p:spPr>
          <a:xfrm>
            <a:off x="2776050" y="4802675"/>
            <a:ext cx="3591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Croydon Climate Action Meetup - 14th September 2022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>
            <p:ph type="title"/>
          </p:nvPr>
        </p:nvSpPr>
        <p:spPr>
          <a:xfrm>
            <a:off x="407550" y="903900"/>
            <a:ext cx="83289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770">
                <a:latin typeface="Calibri"/>
                <a:ea typeface="Calibri"/>
                <a:cs typeface="Calibri"/>
                <a:sym typeface="Calibri"/>
              </a:rPr>
              <a:t>Next meetup:</a:t>
            </a:r>
            <a:endParaRPr sz="27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27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GB" sz="2770">
                <a:latin typeface="Calibri"/>
                <a:ea typeface="Calibri"/>
                <a:cs typeface="Calibri"/>
                <a:sym typeface="Calibri"/>
              </a:rPr>
              <a:t>Wednesday 12th October 2022</a:t>
            </a:r>
            <a:endParaRPr b="1" sz="27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GB" sz="2770">
                <a:latin typeface="Calibri"/>
                <a:ea typeface="Calibri"/>
                <a:cs typeface="Calibri"/>
                <a:sym typeface="Calibri"/>
              </a:rPr>
              <a:t>18:30 - 19:30</a:t>
            </a:r>
            <a:endParaRPr b="1" sz="27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27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770">
                <a:latin typeface="Calibri"/>
                <a:ea typeface="Calibri"/>
                <a:cs typeface="Calibri"/>
                <a:sym typeface="Calibri"/>
              </a:rPr>
              <a:t>We have a WhatsApp group – join using this link: </a:t>
            </a:r>
            <a:r>
              <a:rPr lang="en-GB" sz="277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https://chat.whatsapp.com/DlJKqszwLQb8aPagYzJ9qH</a:t>
            </a:r>
            <a:r>
              <a:rPr lang="en-GB" sz="277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77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10"/>
          <p:cNvSpPr txBox="1"/>
          <p:nvPr>
            <p:ph idx="11" type="ftr"/>
          </p:nvPr>
        </p:nvSpPr>
        <p:spPr>
          <a:xfrm>
            <a:off x="2776050" y="4802675"/>
            <a:ext cx="3591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Croydon Climate Action Meetup - 14th September 2022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1884d770c_0_10"/>
          <p:cNvSpPr txBox="1"/>
          <p:nvPr>
            <p:ph type="title"/>
          </p:nvPr>
        </p:nvSpPr>
        <p:spPr>
          <a:xfrm>
            <a:off x="628650" y="273847"/>
            <a:ext cx="78867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f1884d770c_0_10"/>
          <p:cNvSpPr txBox="1"/>
          <p:nvPr>
            <p:ph idx="1" type="body"/>
          </p:nvPr>
        </p:nvSpPr>
        <p:spPr>
          <a:xfrm>
            <a:off x="408225" y="833325"/>
            <a:ext cx="8496900" cy="40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7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13"/>
              <a:buFont typeface="Calibri"/>
              <a:buAutoNum type="arabicPeriod"/>
            </a:pPr>
            <a:r>
              <a:rPr lang="en-GB" sz="2412">
                <a:latin typeface="Calibri"/>
                <a:ea typeface="Calibri"/>
                <a:cs typeface="Calibri"/>
                <a:sym typeface="Calibri"/>
              </a:rPr>
              <a:t>Picnic!</a:t>
            </a:r>
            <a:endParaRPr i="1" sz="2412">
              <a:latin typeface="Calibri"/>
              <a:ea typeface="Calibri"/>
              <a:cs typeface="Calibri"/>
              <a:sym typeface="Calibri"/>
            </a:endParaRPr>
          </a:p>
          <a:p>
            <a:pPr indent="-3817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13"/>
              <a:buFont typeface="Calibri"/>
              <a:buAutoNum type="arabicPeriod"/>
            </a:pPr>
            <a:r>
              <a:rPr lang="en-GB" sz="2412">
                <a:latin typeface="Calibri"/>
                <a:ea typeface="Calibri"/>
                <a:cs typeface="Calibri"/>
                <a:sym typeface="Calibri"/>
              </a:rPr>
              <a:t>What does Croydon Climate Action stand for?</a:t>
            </a:r>
            <a:endParaRPr sz="2412">
              <a:latin typeface="Calibri"/>
              <a:ea typeface="Calibri"/>
              <a:cs typeface="Calibri"/>
              <a:sym typeface="Calibri"/>
            </a:endParaRPr>
          </a:p>
          <a:p>
            <a:pPr indent="-3817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13"/>
              <a:buFont typeface="Calibri"/>
              <a:buAutoNum type="arabicPeriod"/>
            </a:pPr>
            <a:r>
              <a:rPr lang="en-GB" sz="2412">
                <a:latin typeface="Calibri"/>
                <a:ea typeface="Calibri"/>
                <a:cs typeface="Calibri"/>
                <a:sym typeface="Calibri"/>
              </a:rPr>
              <a:t>Action Roadmap 2022-2023 </a:t>
            </a:r>
            <a:endParaRPr sz="2412">
              <a:latin typeface="Calibri"/>
              <a:ea typeface="Calibri"/>
              <a:cs typeface="Calibri"/>
              <a:sym typeface="Calibri"/>
            </a:endParaRPr>
          </a:p>
          <a:p>
            <a:pPr indent="-38172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12"/>
              <a:buFont typeface="Calibri"/>
              <a:buAutoNum type="arabicPeriod"/>
            </a:pPr>
            <a:r>
              <a:rPr lang="en-GB" sz="2412">
                <a:latin typeface="Calibri"/>
                <a:ea typeface="Calibri"/>
                <a:cs typeface="Calibri"/>
                <a:sym typeface="Calibri"/>
              </a:rPr>
              <a:t>Great Big Green Week</a:t>
            </a:r>
            <a:endParaRPr sz="2412">
              <a:latin typeface="Calibri"/>
              <a:ea typeface="Calibri"/>
              <a:cs typeface="Calibri"/>
              <a:sym typeface="Calibri"/>
            </a:endParaRPr>
          </a:p>
          <a:p>
            <a:pPr indent="-3817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13"/>
              <a:buFont typeface="Calibri"/>
              <a:buAutoNum type="arabicPeriod"/>
            </a:pPr>
            <a:r>
              <a:rPr lang="en-GB" sz="2412">
                <a:latin typeface="Calibri"/>
                <a:ea typeface="Calibri"/>
                <a:cs typeface="Calibri"/>
                <a:sym typeface="Calibri"/>
              </a:rPr>
              <a:t>Walk to Cop 27</a:t>
            </a:r>
            <a:endParaRPr sz="2412">
              <a:latin typeface="Calibri"/>
              <a:ea typeface="Calibri"/>
              <a:cs typeface="Calibri"/>
              <a:sym typeface="Calibri"/>
            </a:endParaRPr>
          </a:p>
          <a:p>
            <a:pPr indent="-3817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13"/>
              <a:buFont typeface="Calibri"/>
              <a:buAutoNum type="arabicPeriod"/>
            </a:pPr>
            <a:r>
              <a:rPr lang="en-GB" sz="2412">
                <a:latin typeface="Calibri"/>
                <a:ea typeface="Calibri"/>
                <a:cs typeface="Calibri"/>
                <a:sym typeface="Calibri"/>
              </a:rPr>
              <a:t>The Big Plastic Count</a:t>
            </a:r>
            <a:endParaRPr sz="2412">
              <a:latin typeface="Calibri"/>
              <a:ea typeface="Calibri"/>
              <a:cs typeface="Calibri"/>
              <a:sym typeface="Calibri"/>
            </a:endParaRPr>
          </a:p>
          <a:p>
            <a:pPr indent="-38172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12"/>
              <a:buFont typeface="Calibri"/>
              <a:buAutoNum type="arabicPeriod"/>
            </a:pPr>
            <a:r>
              <a:rPr lang="en-GB" sz="2412">
                <a:latin typeface="Calibri"/>
                <a:ea typeface="Calibri"/>
                <a:cs typeface="Calibri"/>
                <a:sym typeface="Calibri"/>
              </a:rPr>
              <a:t>Climate Ed</a:t>
            </a:r>
            <a:endParaRPr sz="2412">
              <a:latin typeface="Calibri"/>
              <a:ea typeface="Calibri"/>
              <a:cs typeface="Calibri"/>
              <a:sym typeface="Calibri"/>
            </a:endParaRPr>
          </a:p>
          <a:p>
            <a:pPr indent="-3817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13"/>
              <a:buFont typeface="Calibri"/>
              <a:buAutoNum type="arabicPeriod"/>
            </a:pPr>
            <a:r>
              <a:rPr lang="en-GB" sz="2412">
                <a:latin typeface="Calibri"/>
                <a:ea typeface="Calibri"/>
                <a:cs typeface="Calibri"/>
                <a:sym typeface="Calibri"/>
              </a:rPr>
              <a:t>AOB and date of next meeting</a:t>
            </a:r>
            <a:endParaRPr sz="2412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gf1884d770c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f1884d770c_0_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gf1884d770c_0_10"/>
          <p:cNvSpPr txBox="1"/>
          <p:nvPr>
            <p:ph idx="11" type="ftr"/>
          </p:nvPr>
        </p:nvSpPr>
        <p:spPr>
          <a:xfrm>
            <a:off x="2776050" y="4802675"/>
            <a:ext cx="3591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Croydon Climate Action Meetup - 14th September 2022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41718278b_0_12"/>
          <p:cNvSpPr txBox="1"/>
          <p:nvPr>
            <p:ph type="title"/>
          </p:nvPr>
        </p:nvSpPr>
        <p:spPr>
          <a:xfrm>
            <a:off x="628650" y="273847"/>
            <a:ext cx="78867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Picnic!</a:t>
            </a:r>
            <a:endParaRPr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g1541718278b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1541718278b_0_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g1541718278b_0_12"/>
          <p:cNvSpPr txBox="1"/>
          <p:nvPr>
            <p:ph idx="11" type="ftr"/>
          </p:nvPr>
        </p:nvSpPr>
        <p:spPr>
          <a:xfrm>
            <a:off x="2776050" y="4802675"/>
            <a:ext cx="3591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Croydon Climate Action Meetup - 14th September 2022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g1541718278b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5600" y="786025"/>
            <a:ext cx="5232800" cy="39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180dc0808_0_2"/>
          <p:cNvSpPr txBox="1"/>
          <p:nvPr>
            <p:ph type="title"/>
          </p:nvPr>
        </p:nvSpPr>
        <p:spPr>
          <a:xfrm>
            <a:off x="628750" y="109550"/>
            <a:ext cx="6713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26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What does Croydon Climate Action stand for?</a:t>
            </a:r>
            <a:endParaRPr sz="26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g12180dc0808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2180dc0808_0_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g12180dc0808_0_2"/>
          <p:cNvSpPr txBox="1"/>
          <p:nvPr>
            <p:ph idx="11" type="ftr"/>
          </p:nvPr>
        </p:nvSpPr>
        <p:spPr>
          <a:xfrm>
            <a:off x="2776050" y="4802675"/>
            <a:ext cx="3591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Croydon Climate Action Meetup - 14th September 2022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ingle tree on a field with cityscape in foggy distance" id="89" name="Google Shape;89;g12180dc0808_0_2"/>
          <p:cNvPicPr preferRelativeResize="0"/>
          <p:nvPr/>
        </p:nvPicPr>
        <p:blipFill rotWithShape="1">
          <a:blip r:embed="rId4">
            <a:alphaModFix/>
          </a:blip>
          <a:srcRect b="0" l="1856" r="53193" t="10168"/>
          <a:stretch/>
        </p:blipFill>
        <p:spPr>
          <a:xfrm>
            <a:off x="6041050" y="960450"/>
            <a:ext cx="2891203" cy="38422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12180dc0808_0_2"/>
          <p:cNvSpPr txBox="1"/>
          <p:nvPr/>
        </p:nvSpPr>
        <p:spPr>
          <a:xfrm>
            <a:off x="176950" y="960450"/>
            <a:ext cx="5864100" cy="20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Working together to build a </a:t>
            </a:r>
            <a:r>
              <a:rPr b="1"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green and sustainable future</a:t>
            </a:r>
            <a:r>
              <a:rPr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Croydon.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Engaging with the Croydon community in </a:t>
            </a:r>
            <a:r>
              <a:rPr b="1"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raising awareness </a:t>
            </a:r>
            <a:r>
              <a:rPr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the climate and ecological emergency and</a:t>
            </a:r>
            <a:r>
              <a:rPr b="1"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leading and supporting </a:t>
            </a:r>
            <a:r>
              <a:rPr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actions that will mitigate its impact.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Working with the local authorities and elected officials to help </a:t>
            </a:r>
            <a:r>
              <a:rPr b="1"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shape climate-related policy</a:t>
            </a:r>
            <a:r>
              <a:rPr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which benefits both the local environment and community. 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Leading</a:t>
            </a:r>
            <a:r>
              <a:rPr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campaigns</a:t>
            </a:r>
            <a:r>
              <a:rPr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hosting </a:t>
            </a:r>
            <a:r>
              <a:rPr b="1"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r>
              <a:rPr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workshops </a:t>
            </a:r>
            <a:r>
              <a:rPr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webinars </a:t>
            </a:r>
            <a:r>
              <a:rPr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that raise awareness of the climate and ecological emergency and showcase both our group and the community’s efforts to build a green and sustainable future for Croydon.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Actively </a:t>
            </a:r>
            <a:r>
              <a:rPr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working on the </a:t>
            </a:r>
            <a:r>
              <a:rPr b="1"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United Nations’ Sustainable Development Goals</a:t>
            </a:r>
            <a:r>
              <a:rPr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upholding the </a:t>
            </a:r>
            <a:r>
              <a:rPr b="1"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Declaration of Human Rights</a:t>
            </a:r>
            <a:r>
              <a:rPr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b="1"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Rights of the Child</a:t>
            </a:r>
            <a:r>
              <a:rPr lang="en-GB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3122520b7_0_3"/>
          <p:cNvSpPr txBox="1"/>
          <p:nvPr>
            <p:ph type="title"/>
          </p:nvPr>
        </p:nvSpPr>
        <p:spPr>
          <a:xfrm>
            <a:off x="628750" y="109550"/>
            <a:ext cx="6713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26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CCA 2022-2023 Roadmap</a:t>
            </a:r>
            <a:endParaRPr sz="26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153122520b7_0_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g153122520b7_0_3"/>
          <p:cNvSpPr txBox="1"/>
          <p:nvPr>
            <p:ph idx="11" type="ftr"/>
          </p:nvPr>
        </p:nvSpPr>
        <p:spPr>
          <a:xfrm>
            <a:off x="2776050" y="4802675"/>
            <a:ext cx="3591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Croydon Climate Action Meetup - 14th September 2022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53122520b7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13" y="109550"/>
            <a:ext cx="8299776" cy="466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3122520b7_0_13"/>
          <p:cNvSpPr txBox="1"/>
          <p:nvPr>
            <p:ph type="title"/>
          </p:nvPr>
        </p:nvSpPr>
        <p:spPr>
          <a:xfrm>
            <a:off x="628750" y="109550"/>
            <a:ext cx="6713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26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CCA 2022-2023 Roadmap</a:t>
            </a:r>
            <a:endParaRPr sz="26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153122520b7_0_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g153122520b7_0_13"/>
          <p:cNvSpPr txBox="1"/>
          <p:nvPr>
            <p:ph idx="11" type="ftr"/>
          </p:nvPr>
        </p:nvSpPr>
        <p:spPr>
          <a:xfrm>
            <a:off x="2776050" y="4802675"/>
            <a:ext cx="3591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Croydon Climate Action Meetup - 14th September 2022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153122520b7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813" y="109550"/>
            <a:ext cx="8280370" cy="465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73d1d2574_0_0"/>
          <p:cNvSpPr txBox="1"/>
          <p:nvPr>
            <p:ph type="title"/>
          </p:nvPr>
        </p:nvSpPr>
        <p:spPr>
          <a:xfrm>
            <a:off x="4306200" y="1183750"/>
            <a:ext cx="467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52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Great Big Green Week - 24 Sept - 2nd October</a:t>
            </a:r>
            <a:endParaRPr sz="252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273d1d2574_0_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g1273d1d257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1273d1d2574_0_0"/>
          <p:cNvSpPr txBox="1"/>
          <p:nvPr>
            <p:ph idx="11" type="ftr"/>
          </p:nvPr>
        </p:nvSpPr>
        <p:spPr>
          <a:xfrm>
            <a:off x="3719025" y="4777325"/>
            <a:ext cx="3591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Croydon Climate Action Meetup - 14th September 2022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g1273d1d257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125" y="55578"/>
            <a:ext cx="3591902" cy="508025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1273d1d2574_0_0"/>
          <p:cNvSpPr txBox="1"/>
          <p:nvPr/>
        </p:nvSpPr>
        <p:spPr>
          <a:xfrm>
            <a:off x="4486350" y="2173675"/>
            <a:ext cx="4094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Croydon Goes Wild Exhibition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96a46aeb6_0_0"/>
          <p:cNvSpPr txBox="1"/>
          <p:nvPr>
            <p:ph type="title"/>
          </p:nvPr>
        </p:nvSpPr>
        <p:spPr>
          <a:xfrm>
            <a:off x="316150" y="91375"/>
            <a:ext cx="6524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52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Great Big Green Week - 24 Sept - 2nd October</a:t>
            </a:r>
            <a:endParaRPr sz="252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396a46aeb6_0_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3" name="Google Shape;123;g1396a46aeb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396a46aeb6_0_0"/>
          <p:cNvSpPr txBox="1"/>
          <p:nvPr>
            <p:ph idx="11" type="ftr"/>
          </p:nvPr>
        </p:nvSpPr>
        <p:spPr>
          <a:xfrm>
            <a:off x="3719025" y="4777325"/>
            <a:ext cx="3591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Croydon Climate Action Meetup - 14th September 2022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1396a46ae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188" y="898800"/>
            <a:ext cx="6553626" cy="37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3122520b7_0_38"/>
          <p:cNvSpPr txBox="1"/>
          <p:nvPr>
            <p:ph type="title"/>
          </p:nvPr>
        </p:nvSpPr>
        <p:spPr>
          <a:xfrm>
            <a:off x="4306200" y="1183750"/>
            <a:ext cx="467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52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Great Big Green Week - 24 Sept - 2nd October</a:t>
            </a:r>
            <a:endParaRPr sz="252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153122520b7_0_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2" name="Google Shape;132;g153122520b7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53122520b7_0_38"/>
          <p:cNvSpPr txBox="1"/>
          <p:nvPr>
            <p:ph idx="11" type="ftr"/>
          </p:nvPr>
        </p:nvSpPr>
        <p:spPr>
          <a:xfrm>
            <a:off x="2776050" y="4777325"/>
            <a:ext cx="3591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Croydon Climate Action Meetup - 14th September 2022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153122520b7_0_38"/>
          <p:cNvSpPr txBox="1"/>
          <p:nvPr/>
        </p:nvSpPr>
        <p:spPr>
          <a:xfrm>
            <a:off x="4486350" y="2173675"/>
            <a:ext cx="4094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Carbon Neutral Living Event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153122520b7_0_38"/>
          <p:cNvSpPr txBox="1"/>
          <p:nvPr/>
        </p:nvSpPr>
        <p:spPr>
          <a:xfrm>
            <a:off x="89200" y="640350"/>
            <a:ext cx="4153800" cy="3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14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CCA Members Pete and Sheila have invited members who are interested in finding out more about reducing their carbon footprint to visit their home.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can show how they generate and save electricity, heat water etc.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Visits will be arranged for November so if you are interested send your expression of interest to </a:t>
            </a:r>
            <a:r>
              <a:rPr lang="en-GB" sz="19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croydonclimateaction@gmail.com</a:t>
            </a: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put Carbon Neutral Living in the subject box.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