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mailto:newsletter@news.inews.co.uk" TargetMode="Externa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mailto:newsletter@news.inews.co.uk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8" name="Google Shape;5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f1884d770c_0_1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800"/>
          </a:p>
        </p:txBody>
      </p:sp>
      <p:sp>
        <p:nvSpPr>
          <p:cNvPr id="65" name="Google Shape;65;gf1884d770c_0_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d329ce301e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d329ce301e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d329ce301e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d329ce301e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d329ce301e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d329ce301e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d329ce301e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d329ce301e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d329ce301e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d329ce301e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53122520b7_0_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GB" sz="900">
                <a:solidFill>
                  <a:schemeClr val="dk1"/>
                </a:solidFill>
              </a:rPr>
              <a:t>Madeleine Cuff</a:t>
            </a:r>
            <a:r>
              <a:rPr lang="en-GB" sz="900">
                <a:solidFill>
                  <a:schemeClr val="dk1"/>
                </a:solidFill>
                <a:highlight>
                  <a:srgbClr val="FFFFFF"/>
                </a:highlight>
              </a:rPr>
              <a:t> (</a:t>
            </a:r>
            <a:r>
              <a:rPr lang="en-GB" sz="900" u="sng">
                <a:solidFill>
                  <a:schemeClr val="hlink"/>
                </a:solidFill>
                <a:highlight>
                  <a:srgbClr val="FFFFFF"/>
                </a:highlight>
                <a:hlinkClick r:id="rId2"/>
              </a:rPr>
              <a:t>newsletter@news.inews.co.uk</a:t>
            </a:r>
            <a:r>
              <a:rPr lang="en-GB" sz="900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 sz="9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900">
                <a:solidFill>
                  <a:schemeClr val="dk1"/>
                </a:solidFill>
                <a:highlight>
                  <a:srgbClr val="FFFFFF"/>
                </a:highlight>
              </a:rPr>
              <a:t>happyeconews.com</a:t>
            </a:r>
            <a:endParaRPr sz="90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109" name="Google Shape;109;g153122520b7_0_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53122520b7_0_1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GB" sz="900">
                <a:solidFill>
                  <a:schemeClr val="dk1"/>
                </a:solidFill>
              </a:rPr>
              <a:t>Madeleine Cuff</a:t>
            </a:r>
            <a:r>
              <a:rPr lang="en-GB" sz="900">
                <a:solidFill>
                  <a:schemeClr val="dk1"/>
                </a:solidFill>
                <a:highlight>
                  <a:srgbClr val="FFFFFF"/>
                </a:highlight>
              </a:rPr>
              <a:t> (</a:t>
            </a:r>
            <a:r>
              <a:rPr lang="en-GB" sz="900" u="sng">
                <a:solidFill>
                  <a:schemeClr val="hlink"/>
                </a:solidFill>
                <a:highlight>
                  <a:srgbClr val="FFFFFF"/>
                </a:highlight>
                <a:hlinkClick r:id="rId2"/>
              </a:rPr>
              <a:t>newsletter@news.inews.co.uk</a:t>
            </a:r>
            <a:r>
              <a:rPr lang="en-GB" sz="900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 sz="9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900">
                <a:solidFill>
                  <a:schemeClr val="dk1"/>
                </a:solidFill>
                <a:highlight>
                  <a:srgbClr val="FFFFFF"/>
                </a:highlight>
              </a:rPr>
              <a:t>happyeconews.com</a:t>
            </a:r>
            <a:endParaRPr sz="90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117" name="Google Shape;117;g153122520b7_0_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2" name="Google Shape;52;p12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indent="-3175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indent="-3175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indent="-3175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indent="-3175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indent="-3175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indent="-31750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indent="-31750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indent="-317500" lvl="8" marL="411480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" name="Google Shape;36;p8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10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4" name="Google Shape;44;p10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5" name="Google Shape;45;p10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1" type="subTitle"/>
          </p:nvPr>
        </p:nvSpPr>
        <p:spPr>
          <a:xfrm>
            <a:off x="1143000" y="3692769"/>
            <a:ext cx="6858000" cy="10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5"/>
              <a:buNone/>
            </a:pPr>
            <a:r>
              <a:rPr lang="en-GB" sz="247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CCA Action Meeting</a:t>
            </a:r>
            <a:endParaRPr sz="247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395"/>
              <a:buNone/>
            </a:pPr>
            <a:r>
              <a:rPr lang="en-GB" sz="247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Wednesday 11th January 2023</a:t>
            </a:r>
            <a:endParaRPr sz="247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395"/>
              <a:buNone/>
            </a:pPr>
            <a:r>
              <a:rPr lang="en-GB" sz="247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18:30 – 19:30</a:t>
            </a:r>
            <a:endParaRPr sz="247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52400"/>
            <a:ext cx="8839204" cy="3060056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628650" y="81225"/>
            <a:ext cx="7886700" cy="46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GB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  <a:endParaRPr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408275" y="509538"/>
            <a:ext cx="8496900" cy="41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Introduction, apologies &amp; welcome to new members -5 mins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30303"/>
              </a:buClr>
              <a:buSzPts val="1800"/>
              <a:buFont typeface="Calibri"/>
              <a:buAutoNum type="arabicPeriod"/>
            </a:pPr>
            <a:r>
              <a:rPr lang="en-GB">
                <a:solidFill>
                  <a:srgbClr val="030303"/>
                </a:solidFill>
                <a:latin typeface="Calibri"/>
                <a:ea typeface="Calibri"/>
                <a:cs typeface="Calibri"/>
                <a:sym typeface="Calibri"/>
              </a:rPr>
              <a:t>Being the change -</a:t>
            </a:r>
            <a:r>
              <a:rPr lang="en-GB" sz="1800">
                <a:solidFill>
                  <a:srgbClr val="030303"/>
                </a:solidFill>
                <a:latin typeface="Calibri"/>
                <a:ea typeface="Calibri"/>
                <a:cs typeface="Calibri"/>
                <a:sym typeface="Calibri"/>
              </a:rPr>
              <a:t>Léonie 10 mins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b="1" lang="en-GB">
                <a:latin typeface="Calibri"/>
                <a:ea typeface="Calibri"/>
                <a:cs typeface="Calibri"/>
                <a:sym typeface="Calibri"/>
              </a:rPr>
              <a:t>Trees4Croydon</a:t>
            </a:r>
            <a:r>
              <a:rPr lang="en-GB">
                <a:latin typeface="Calibri"/>
                <a:ea typeface="Calibri"/>
                <a:cs typeface="Calibri"/>
                <a:sym typeface="Calibri"/>
              </a:rPr>
              <a:t> -the campaign plan and how you could support it! Léonie and Sam 15 mins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b="1" lang="en-GB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GB">
                <a:latin typeface="Calibri"/>
                <a:ea typeface="Calibri"/>
                <a:cs typeface="Calibri"/>
                <a:sym typeface="Calibri"/>
              </a:rPr>
              <a:t>United For Warmer Homes </a:t>
            </a:r>
            <a:r>
              <a:rPr lang="en-GB">
                <a:latin typeface="Calibri"/>
                <a:ea typeface="Calibri"/>
                <a:cs typeface="Calibri"/>
                <a:sym typeface="Calibri"/>
              </a:rPr>
              <a:t>- Connie </a:t>
            </a:r>
            <a:r>
              <a:rPr lang="en-GB">
                <a:latin typeface="Calibri"/>
                <a:ea typeface="Calibri"/>
                <a:cs typeface="Calibri"/>
                <a:sym typeface="Calibri"/>
              </a:rPr>
              <a:t>15 mins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News and updates from the CCA team and our members! 10 mins</a:t>
            </a: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Upcoming events and  Meeting Dates CGN meet up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76950" y="189422"/>
            <a:ext cx="1828224" cy="632899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1" name="Google Shape;71;p15"/>
          <p:cNvSpPr txBox="1"/>
          <p:nvPr>
            <p:ph idx="11" type="ftr"/>
          </p:nvPr>
        </p:nvSpPr>
        <p:spPr>
          <a:xfrm>
            <a:off x="2776050" y="4878875"/>
            <a:ext cx="35919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1200">
                <a:latin typeface="Calibri"/>
                <a:ea typeface="Calibri"/>
                <a:cs typeface="Calibri"/>
                <a:sym typeface="Calibri"/>
              </a:rPr>
              <a:t>Croydon Climate Action Meetup - 9th November 2022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Being the change!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628650" y="1032376"/>
            <a:ext cx="7886700" cy="36003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 fontScale="325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46">
              <a:solidFill>
                <a:srgbClr val="2F2831"/>
              </a:solidFill>
            </a:endParaRPr>
          </a:p>
          <a:p>
            <a:pPr indent="-339248" lvl="0" marL="457200" rtl="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rgbClr val="2F2831"/>
              </a:buClr>
              <a:buSzPct val="100000"/>
              <a:buChar char="●"/>
            </a:pPr>
            <a:r>
              <a:rPr lang="en-GB" sz="5361">
                <a:solidFill>
                  <a:srgbClr val="2F2831"/>
                </a:solidFill>
              </a:rPr>
              <a:t>We now know that it’s not about winning the argument or shouting the facts louder, but about listening and having two-way conversations that resonate with people’s values and what they care about.’ George Marshall - climateoutreach.org</a:t>
            </a:r>
            <a:endParaRPr sz="5361">
              <a:solidFill>
                <a:srgbClr val="2F283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n-GB" sz="5361">
                <a:solidFill>
                  <a:srgbClr val="2F2831"/>
                </a:solidFill>
              </a:rPr>
              <a:t>‘Think about the changes you have made to protect the planet. What inspired you to make these changes -was it </a:t>
            </a:r>
            <a:r>
              <a:rPr lang="en-GB" sz="5361">
                <a:solidFill>
                  <a:srgbClr val="2F2831"/>
                </a:solidFill>
              </a:rPr>
              <a:t>people</a:t>
            </a:r>
            <a:r>
              <a:rPr lang="en-GB" sz="5361">
                <a:solidFill>
                  <a:srgbClr val="2F2831"/>
                </a:solidFill>
              </a:rPr>
              <a:t> shouting the facts louder, or listening to people who you trusted and respected -or a combination of both? </a:t>
            </a:r>
            <a:endParaRPr sz="5361">
              <a:solidFill>
                <a:srgbClr val="2F283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29606"/>
              <a:buFont typeface="Arial"/>
              <a:buNone/>
            </a:pPr>
            <a:r>
              <a:t/>
            </a:r>
            <a:endParaRPr sz="3715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4415"/>
          </a:p>
        </p:txBody>
      </p:sp>
      <p:sp>
        <p:nvSpPr>
          <p:cNvPr id="78" name="Google Shape;78;p1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Trees4Croydon Léonie’s slides to be inserted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7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628650" y="240369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United for Warmer Homes</a:t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News and Updates</a:t>
            </a:r>
            <a:endParaRPr/>
          </a:p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Upcoming events and meetings</a:t>
            </a:r>
            <a:endParaRPr/>
          </a:p>
        </p:txBody>
      </p:sp>
      <p:sp>
        <p:nvSpPr>
          <p:cNvPr id="105" name="Google Shape;105;p20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2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type="title"/>
          </p:nvPr>
        </p:nvSpPr>
        <p:spPr>
          <a:xfrm>
            <a:off x="628750" y="109550"/>
            <a:ext cx="6713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GB" sz="26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CCA 2022-2023 Roadmap</a:t>
            </a:r>
            <a:endParaRPr sz="26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2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13" name="Google Shape;113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86475" y="109550"/>
            <a:ext cx="8441150" cy="474815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1"/>
          <p:cNvSpPr txBox="1"/>
          <p:nvPr>
            <p:ph idx="11" type="ftr"/>
          </p:nvPr>
        </p:nvSpPr>
        <p:spPr>
          <a:xfrm>
            <a:off x="2776050" y="4878875"/>
            <a:ext cx="35919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1200">
                <a:latin typeface="Calibri"/>
                <a:ea typeface="Calibri"/>
                <a:cs typeface="Calibri"/>
                <a:sym typeface="Calibri"/>
              </a:rPr>
              <a:t>Croydon Climate Action Meetup - 9th November 2022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/>
          <p:nvPr>
            <p:ph type="title"/>
          </p:nvPr>
        </p:nvSpPr>
        <p:spPr>
          <a:xfrm>
            <a:off x="628750" y="109550"/>
            <a:ext cx="6713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GB" sz="260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CCA 2022-2023 Roadmap</a:t>
            </a:r>
            <a:endParaRPr sz="260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2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21" name="Google Shape;121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3825" y="109550"/>
            <a:ext cx="8312400" cy="467573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2" name="Google Shape;122;p22"/>
          <p:cNvCxnSpPr/>
          <p:nvPr/>
        </p:nvCxnSpPr>
        <p:spPr>
          <a:xfrm>
            <a:off x="6167150" y="2148400"/>
            <a:ext cx="2249400" cy="126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3" name="Google Shape;123;p22"/>
          <p:cNvSpPr txBox="1"/>
          <p:nvPr>
            <p:ph idx="11" type="ftr"/>
          </p:nvPr>
        </p:nvSpPr>
        <p:spPr>
          <a:xfrm>
            <a:off x="2776050" y="4878875"/>
            <a:ext cx="35919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1200">
                <a:latin typeface="Calibri"/>
                <a:ea typeface="Calibri"/>
                <a:cs typeface="Calibri"/>
                <a:sym typeface="Calibri"/>
              </a:rPr>
              <a:t>Croydon Climate Action Meetup - 9th November 2022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