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g5bdLi7azSuXL8No5MLepEO72h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newsletter@news.inews.co.u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8fafefe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8fafefe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69daeff2f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500"/>
          </a:p>
        </p:txBody>
      </p:sp>
      <p:sp>
        <p:nvSpPr>
          <p:cNvPr id="141" name="Google Shape;141;g1169daeff2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d12806ce5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150" name="Google Shape;150;g10d12806ce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6a1dc35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We’ll add this to our website on questions page</a:t>
            </a:r>
            <a:endParaRPr/>
          </a:p>
        </p:txBody>
      </p:sp>
      <p:sp>
        <p:nvSpPr>
          <p:cNvPr id="166" name="Google Shape;166;g116a1dc35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1884d770c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p>
        </p:txBody>
      </p:sp>
      <p:sp>
        <p:nvSpPr>
          <p:cNvPr id="74" name="Google Shape;74;gf1884d770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d12806ce5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900">
                <a:solidFill>
                  <a:schemeClr val="dk1"/>
                </a:solidFill>
              </a:rPr>
              <a:t>Madeleine Cuff</a:t>
            </a:r>
            <a:r>
              <a:rPr lang="en-GB" sz="900">
                <a:solidFill>
                  <a:schemeClr val="dk1"/>
                </a:solidFill>
                <a:highlight>
                  <a:srgbClr val="FFFFFF"/>
                </a:highlight>
              </a:rPr>
              <a:t> (</a:t>
            </a:r>
            <a:r>
              <a:rPr lang="en-GB" sz="900" u="sng">
                <a:solidFill>
                  <a:schemeClr val="hlink"/>
                </a:solidFill>
                <a:highlight>
                  <a:srgbClr val="FFFFFF"/>
                </a:highlight>
                <a:hlinkClick r:id="rId2"/>
              </a:rPr>
              <a:t>newsletter@news.inews.co.uk</a:t>
            </a:r>
            <a:r>
              <a:rPr lang="en-GB" sz="900">
                <a:solidFill>
                  <a:schemeClr val="dk1"/>
                </a:solidFill>
                <a:highlight>
                  <a:srgbClr val="FFFFFF"/>
                </a:highlight>
              </a:rPr>
              <a:t>)</a:t>
            </a:r>
            <a:endParaRPr sz="900">
              <a:solidFill>
                <a:schemeClr val="dk1"/>
              </a:solidFill>
              <a:highlight>
                <a:srgbClr val="FFFFFF"/>
              </a:highlight>
            </a:endParaRPr>
          </a:p>
          <a:p>
            <a:pPr indent="0" lvl="0" marL="0" rtl="0" algn="l">
              <a:lnSpc>
                <a:spcPct val="100000"/>
              </a:lnSpc>
              <a:spcBef>
                <a:spcPts val="0"/>
              </a:spcBef>
              <a:spcAft>
                <a:spcPts val="0"/>
              </a:spcAft>
              <a:buSzPts val="1100"/>
              <a:buNone/>
            </a:pPr>
            <a:r>
              <a:rPr lang="en-GB" sz="900">
                <a:solidFill>
                  <a:schemeClr val="dk1"/>
                </a:solidFill>
                <a:highlight>
                  <a:srgbClr val="FFFFFF"/>
                </a:highlight>
              </a:rPr>
              <a:t>happyeconews.com</a:t>
            </a:r>
            <a:endParaRPr sz="900">
              <a:solidFill>
                <a:schemeClr val="dk1"/>
              </a:solidFill>
              <a:highlight>
                <a:srgbClr val="FFFFFF"/>
              </a:highlight>
            </a:endParaRPr>
          </a:p>
        </p:txBody>
      </p:sp>
      <p:sp>
        <p:nvSpPr>
          <p:cNvPr id="83" name="Google Shape;83;g10d12806c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83b452c8d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50">
              <a:solidFill>
                <a:srgbClr val="222222"/>
              </a:solidFill>
              <a:highlight>
                <a:srgbClr val="FFFFFF"/>
              </a:highlight>
              <a:latin typeface="Verdana"/>
              <a:ea typeface="Verdana"/>
              <a:cs typeface="Verdana"/>
              <a:sym typeface="Verdana"/>
            </a:endParaRPr>
          </a:p>
        </p:txBody>
      </p:sp>
      <p:sp>
        <p:nvSpPr>
          <p:cNvPr id="93" name="Google Shape;93;g1183b452c8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874df6d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874df6d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01a484e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a:t>
            </a:r>
            <a:r>
              <a:rPr lang="en-GB"/>
              <a:t>their</a:t>
            </a:r>
            <a:r>
              <a:rPr lang="en-GB"/>
              <a:t> councillors?</a:t>
            </a:r>
            <a:endParaRPr/>
          </a:p>
        </p:txBody>
      </p:sp>
      <p:sp>
        <p:nvSpPr>
          <p:cNvPr id="109" name="Google Shape;109;g1101a484e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8eee988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18" name="Google Shape;118;g118eee988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8fafefe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8fafefe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6" name="Google Shape;1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s://www.eventbrite.co.uk/e/superglue-a-cyto-national-theatre-connections-production-tickets-273394900507?aff=ebdssbdestsearch" TargetMode="External"/><Relationship Id="rId5" Type="http://schemas.openxmlformats.org/officeDocument/2006/relationships/hyperlink" Target="https://www.eventbrite.co.uk/e/groundswell-london-south-east-2022-tickets-290405569877" TargetMode="External"/><Relationship Id="rId6" Type="http://schemas.openxmlformats.org/officeDocument/2006/relationships/hyperlink" Target="https://www.eventbrite.co.uk/e/cca-spring-social-tickets-270952485177?aff=ebdssbdestsearch&amp;keep_tld=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hat.whatsapp.com/DlJKqszwLQb8aPagYzJ9qH"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kingscross.impacthub.net/circular-startup-programme/?utm_source=Partner+Social+Media&amp;utm_medium=Twitter&amp;utm_campaign=Circular+Start+Up&amp;utm_id=The+Circular+Start+Up"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walk2cop26.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idx="1" type="subTitle"/>
          </p:nvPr>
        </p:nvSpPr>
        <p:spPr>
          <a:xfrm>
            <a:off x="1143000" y="3692769"/>
            <a:ext cx="6858000" cy="10209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9th March 2022</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
          <p:cNvPicPr preferRelativeResize="0"/>
          <p:nvPr/>
        </p:nvPicPr>
        <p:blipFill rotWithShape="1">
          <a:blip r:embed="rId3">
            <a:alphaModFix/>
          </a:blip>
          <a:srcRect b="0" l="0" r="0" t="0"/>
          <a:stretch/>
        </p:blipFill>
        <p:spPr>
          <a:xfrm>
            <a:off x="152400" y="152400"/>
            <a:ext cx="8839204" cy="3060056"/>
          </a:xfrm>
          <a:prstGeom prst="rect">
            <a:avLst/>
          </a:prstGeom>
          <a:noFill/>
          <a:ln>
            <a:noFill/>
          </a:ln>
        </p:spPr>
      </p:pic>
      <p:sp>
        <p:nvSpPr>
          <p:cNvPr id="62" name="Google Shape;6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18fafefe0d_0_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solidFill>
                  <a:srgbClr val="38761D"/>
                </a:solidFill>
              </a:rPr>
              <a:t>Great homes Upgrade</a:t>
            </a:r>
            <a:endParaRPr>
              <a:solidFill>
                <a:srgbClr val="38761D"/>
              </a:solidFill>
            </a:endParaRPr>
          </a:p>
        </p:txBody>
      </p:sp>
      <p:sp>
        <p:nvSpPr>
          <p:cNvPr id="137" name="Google Shape;137;g118fafefe0d_0_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20000"/>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Georgia"/>
                <a:ea typeface="Georgia"/>
                <a:cs typeface="Georgia"/>
                <a:sym typeface="Georgia"/>
              </a:rPr>
              <a:t>We are in the midst of a cost-of-living crisis where </a:t>
            </a:r>
            <a:r>
              <a:rPr b="1" lang="en-GB" sz="1200">
                <a:solidFill>
                  <a:schemeClr val="dk1"/>
                </a:solidFill>
                <a:latin typeface="Georgia"/>
                <a:ea typeface="Georgia"/>
                <a:cs typeface="Georgia"/>
                <a:sym typeface="Georgia"/>
              </a:rPr>
              <a:t>families are facing an eye-watering 54% rise in their energy bills</a:t>
            </a:r>
            <a:r>
              <a:rPr lang="en-GB" sz="1200">
                <a:solidFill>
                  <a:schemeClr val="dk1"/>
                </a:solidFill>
                <a:latin typeface="Georgia"/>
                <a:ea typeface="Georgia"/>
                <a:cs typeface="Georgia"/>
                <a:sym typeface="Georgia"/>
              </a:rPr>
              <a:t>, piled on top of benefits cuts, tax rises and soaring inflation.</a:t>
            </a:r>
            <a:endParaRPr sz="1200">
              <a:solidFill>
                <a:schemeClr val="dk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rPr b="1" lang="en-GB" sz="1200">
                <a:solidFill>
                  <a:schemeClr val="dk1"/>
                </a:solidFill>
                <a:latin typeface="Georgia"/>
                <a:ea typeface="Georgia"/>
                <a:cs typeface="Georgia"/>
                <a:sym typeface="Georgia"/>
              </a:rPr>
              <a:t>But one in every four pounds spent on energy bills is wasted.</a:t>
            </a:r>
            <a:r>
              <a:rPr lang="en-GB" sz="1200">
                <a:solidFill>
                  <a:schemeClr val="dk1"/>
                </a:solidFill>
                <a:latin typeface="Georgia"/>
                <a:ea typeface="Georgia"/>
                <a:cs typeface="Georgia"/>
                <a:sym typeface="Georgia"/>
              </a:rPr>
              <a:t> That’s because the UK has the coldest and draughtiest homes in Europe – homes which rely on dirty and increasingly expensive fossil fuels to heat them.</a:t>
            </a:r>
            <a:endParaRPr sz="1200">
              <a:solidFill>
                <a:schemeClr val="dk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rPr b="1" lang="en-GB" sz="1200">
                <a:solidFill>
                  <a:schemeClr val="dk1"/>
                </a:solidFill>
                <a:latin typeface="Georgia"/>
                <a:ea typeface="Georgia"/>
                <a:cs typeface="Georgia"/>
                <a:sym typeface="Georgia"/>
              </a:rPr>
              <a:t>That’s why we need a Great Homes Upgrade. </a:t>
            </a:r>
            <a:r>
              <a:rPr lang="en-GB" sz="1200">
                <a:solidFill>
                  <a:schemeClr val="dk1"/>
                </a:solidFill>
                <a:latin typeface="Georgia"/>
                <a:ea typeface="Georgia"/>
                <a:cs typeface="Georgia"/>
                <a:sym typeface="Georgia"/>
              </a:rPr>
              <a:t>Upgrading our homes with things like insulation and heat pumps would mean they stay warmer but don’t rely on gas, while at the same time creating millions of secure, well-paid jobs.</a:t>
            </a:r>
            <a:endParaRPr sz="1200">
              <a:solidFill>
                <a:schemeClr val="dk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highlight>
                  <a:srgbClr val="FFFF00"/>
                </a:highlight>
                <a:latin typeface="Georgia"/>
                <a:ea typeface="Georgia"/>
                <a:cs typeface="Georgia"/>
                <a:sym typeface="Georgia"/>
              </a:rPr>
              <a:t>The only thing holding back a Great Homes Upgrade is a lack of investment from this government. </a:t>
            </a:r>
            <a:r>
              <a:rPr lang="en-GB" sz="1200">
                <a:solidFill>
                  <a:schemeClr val="dk1"/>
                </a:solidFill>
                <a:latin typeface="Georgia"/>
                <a:ea typeface="Georgia"/>
                <a:cs typeface="Georgia"/>
                <a:sym typeface="Georgia"/>
              </a:rPr>
              <a:t>The chancellor’s existing spending commitments only add up to £2bn and received a damning verdict from the Climate Change Committee this week.  </a:t>
            </a:r>
            <a:endParaRPr sz="1200">
              <a:solidFill>
                <a:schemeClr val="dk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Georgia"/>
                <a:ea typeface="Georgia"/>
                <a:cs typeface="Georgia"/>
                <a:sym typeface="Georgia"/>
              </a:rPr>
              <a:t>NEF is calling for £11.7bn to set us on the path to upgrading 19 million homes by 2030.</a:t>
            </a:r>
            <a:endParaRPr sz="1200">
              <a:solidFill>
                <a:schemeClr val="dk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800"/>
              </a:spcBef>
              <a:spcAft>
                <a:spcPts val="0"/>
              </a:spcAft>
              <a:buNone/>
            </a:pPr>
            <a:r>
              <a:rPr lang="en-GB"/>
              <a:t>Can you support this campaign? - write to your MP and Councillor</a:t>
            </a:r>
            <a:endParaRPr/>
          </a:p>
        </p:txBody>
      </p:sp>
      <p:sp>
        <p:nvSpPr>
          <p:cNvPr id="138" name="Google Shape;138;g118fafefe0d_0_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169daeff2f_0_7"/>
          <p:cNvSpPr txBox="1"/>
          <p:nvPr>
            <p:ph type="title"/>
          </p:nvPr>
        </p:nvSpPr>
        <p:spPr>
          <a:xfrm>
            <a:off x="628650" y="231672"/>
            <a:ext cx="7886700" cy="548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400">
                <a:solidFill>
                  <a:srgbClr val="38761D"/>
                </a:solidFill>
                <a:latin typeface="Calibri"/>
                <a:ea typeface="Calibri"/>
                <a:cs typeface="Calibri"/>
                <a:sym typeface="Calibri"/>
              </a:rPr>
              <a:t>Upcoming Events</a:t>
            </a:r>
            <a:endParaRPr sz="3400">
              <a:solidFill>
                <a:srgbClr val="38761D"/>
              </a:solidFill>
              <a:latin typeface="Calibri"/>
              <a:ea typeface="Calibri"/>
              <a:cs typeface="Calibri"/>
              <a:sym typeface="Calibri"/>
            </a:endParaRPr>
          </a:p>
        </p:txBody>
      </p:sp>
      <p:pic>
        <p:nvPicPr>
          <p:cNvPr id="144" name="Google Shape;144;g1169daeff2f_0_7"/>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45" name="Google Shape;145;g1169daeff2f_0_7"/>
          <p:cNvSpPr txBox="1"/>
          <p:nvPr>
            <p:ph idx="1" type="body"/>
          </p:nvPr>
        </p:nvSpPr>
        <p:spPr>
          <a:xfrm>
            <a:off x="267400" y="889200"/>
            <a:ext cx="8761500" cy="3365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GB" sz="1400">
                <a:latin typeface="Calibri"/>
                <a:ea typeface="Calibri"/>
                <a:cs typeface="Calibri"/>
                <a:sym typeface="Calibri"/>
              </a:rPr>
              <a:t>Superglue Play</a:t>
            </a:r>
            <a:endParaRPr b="1" sz="1400">
              <a:latin typeface="Calibri"/>
              <a:ea typeface="Calibri"/>
              <a:cs typeface="Calibri"/>
              <a:sym typeface="Calibri"/>
            </a:endParaRPr>
          </a:p>
          <a:p>
            <a:pPr indent="0" lvl="0" marL="0" rtl="0" algn="l">
              <a:lnSpc>
                <a:spcPct val="115000"/>
              </a:lnSpc>
              <a:spcBef>
                <a:spcPts val="0"/>
              </a:spcBef>
              <a:spcAft>
                <a:spcPts val="0"/>
              </a:spcAft>
              <a:buNone/>
            </a:pPr>
            <a:r>
              <a:rPr lang="en-GB" sz="1400">
                <a:latin typeface="Calibri"/>
                <a:ea typeface="Calibri"/>
                <a:cs typeface="Calibri"/>
                <a:sym typeface="Calibri"/>
              </a:rPr>
              <a:t>‘Superglue’ by Tim Crouch is an urgent and thought-provoking new play about Climate Change activism. </a:t>
            </a:r>
            <a:r>
              <a:rPr i="1" lang="en-GB" sz="1400">
                <a:latin typeface="Calibri"/>
                <a:ea typeface="Calibri"/>
                <a:cs typeface="Calibri"/>
                <a:sym typeface="Calibri"/>
              </a:rPr>
              <a:t>24-26th March @ 7:30pm, Shoestring Theatre. Tickets </a:t>
            </a:r>
            <a:r>
              <a:rPr i="1" lang="en-GB" sz="1400" u="sng">
                <a:solidFill>
                  <a:schemeClr val="hlink"/>
                </a:solidFill>
                <a:latin typeface="Calibri"/>
                <a:ea typeface="Calibri"/>
                <a:cs typeface="Calibri"/>
                <a:sym typeface="Calibri"/>
                <a:hlinkClick r:id="rId4"/>
              </a:rPr>
              <a:t>here</a:t>
            </a:r>
            <a:r>
              <a:rPr i="1" lang="en-GB" sz="1400">
                <a:latin typeface="Calibri"/>
                <a:ea typeface="Calibri"/>
                <a:cs typeface="Calibri"/>
                <a:sym typeface="Calibri"/>
              </a:rPr>
              <a:t>.</a:t>
            </a:r>
            <a:endParaRPr i="1" sz="1400">
              <a:latin typeface="Calibri"/>
              <a:ea typeface="Calibri"/>
              <a:cs typeface="Calibri"/>
              <a:sym typeface="Calibri"/>
            </a:endParaRPr>
          </a:p>
          <a:p>
            <a:pPr indent="0" lvl="0" marL="0" rtl="0" algn="l">
              <a:lnSpc>
                <a:spcPct val="115000"/>
              </a:lnSpc>
              <a:spcBef>
                <a:spcPts val="0"/>
              </a:spcBef>
              <a:spcAft>
                <a:spcPts val="0"/>
              </a:spcAft>
              <a:buNone/>
            </a:pPr>
            <a:r>
              <a:t/>
            </a:r>
            <a:endParaRPr i="1" sz="1400">
              <a:latin typeface="Calibri"/>
              <a:ea typeface="Calibri"/>
              <a:cs typeface="Calibri"/>
              <a:sym typeface="Calibri"/>
            </a:endParaRPr>
          </a:p>
          <a:p>
            <a:pPr indent="0" lvl="0" marL="0" rtl="0" algn="l">
              <a:lnSpc>
                <a:spcPct val="115000"/>
              </a:lnSpc>
              <a:spcBef>
                <a:spcPts val="0"/>
              </a:spcBef>
              <a:spcAft>
                <a:spcPts val="0"/>
              </a:spcAft>
              <a:buNone/>
            </a:pPr>
            <a:r>
              <a:rPr b="1" lang="en-GB" sz="1400">
                <a:latin typeface="Calibri"/>
                <a:ea typeface="Calibri"/>
                <a:cs typeface="Calibri"/>
                <a:sym typeface="Calibri"/>
              </a:rPr>
              <a:t>Sustainable Thornton Heath hub</a:t>
            </a:r>
            <a:endParaRPr b="1" sz="1400">
              <a:latin typeface="Calibri"/>
              <a:ea typeface="Calibri"/>
              <a:cs typeface="Calibri"/>
              <a:sym typeface="Calibri"/>
            </a:endParaRPr>
          </a:p>
          <a:p>
            <a:pPr indent="0" lvl="0" marL="0" rtl="0" algn="l">
              <a:lnSpc>
                <a:spcPct val="115000"/>
              </a:lnSpc>
              <a:spcBef>
                <a:spcPts val="0"/>
              </a:spcBef>
              <a:spcAft>
                <a:spcPts val="0"/>
              </a:spcAft>
              <a:buNone/>
            </a:pPr>
            <a:r>
              <a:rPr lang="en-GB" sz="1400">
                <a:latin typeface="Calibri"/>
                <a:ea typeface="Calibri"/>
                <a:cs typeface="Calibri"/>
                <a:sym typeface="Calibri"/>
              </a:rPr>
              <a:t>Monthly event for sustainable living incl. Repair café, plant-based food tasting, workshops and more. </a:t>
            </a:r>
            <a:r>
              <a:rPr i="1" lang="en-GB" sz="1400">
                <a:latin typeface="Calibri"/>
                <a:ea typeface="Calibri"/>
                <a:cs typeface="Calibri"/>
                <a:sym typeface="Calibri"/>
              </a:rPr>
              <a:t>4th Saturday of the month from 26th March @ 1-4pm, Thornton Heath Salvation Army. No RSVP needed.</a:t>
            </a:r>
            <a:endParaRPr i="1" sz="1400">
              <a:latin typeface="Calibri"/>
              <a:ea typeface="Calibri"/>
              <a:cs typeface="Calibri"/>
              <a:sym typeface="Calibri"/>
            </a:endParaRPr>
          </a:p>
          <a:p>
            <a:pPr indent="0" lvl="0" marL="0" rtl="0" algn="l">
              <a:lnSpc>
                <a:spcPct val="115000"/>
              </a:lnSpc>
              <a:spcBef>
                <a:spcPts val="0"/>
              </a:spcBef>
              <a:spcAft>
                <a:spcPts val="0"/>
              </a:spcAft>
              <a:buNone/>
            </a:pPr>
            <a:r>
              <a:t/>
            </a:r>
            <a:endParaRPr i="1" sz="1400">
              <a:latin typeface="Calibri"/>
              <a:ea typeface="Calibri"/>
              <a:cs typeface="Calibri"/>
              <a:sym typeface="Calibri"/>
            </a:endParaRPr>
          </a:p>
          <a:p>
            <a:pPr indent="0" lvl="0" marL="0" rtl="0" algn="l">
              <a:lnSpc>
                <a:spcPct val="115000"/>
              </a:lnSpc>
              <a:spcBef>
                <a:spcPts val="0"/>
              </a:spcBef>
              <a:spcAft>
                <a:spcPts val="0"/>
              </a:spcAft>
              <a:buNone/>
            </a:pPr>
            <a:r>
              <a:rPr b="1" lang="en-GB" sz="1400">
                <a:latin typeface="Calibri"/>
                <a:ea typeface="Calibri"/>
                <a:cs typeface="Calibri"/>
                <a:sym typeface="Calibri"/>
              </a:rPr>
              <a:t>Friends of the Earth Groundswell Event Sat 25th June 10-5pm early bird tickets  </a:t>
            </a:r>
            <a:r>
              <a:rPr b="1" lang="en-GB" sz="1400" u="sng">
                <a:solidFill>
                  <a:schemeClr val="hlink"/>
                </a:solidFill>
                <a:latin typeface="Calibri"/>
                <a:ea typeface="Calibri"/>
                <a:cs typeface="Calibri"/>
                <a:sym typeface="Calibri"/>
                <a:hlinkClick r:id="rId5"/>
              </a:rPr>
              <a:t>https://www.eventbrite.co.uk/e/groundswell-london-south-east-2022-tickets-290405569877</a:t>
            </a:r>
            <a:endParaRPr b="1" sz="1400">
              <a:latin typeface="Calibri"/>
              <a:ea typeface="Calibri"/>
              <a:cs typeface="Calibri"/>
              <a:sym typeface="Calibri"/>
            </a:endParaRPr>
          </a:p>
          <a:p>
            <a:pPr indent="0" lvl="0" marL="0" rtl="0" algn="l">
              <a:lnSpc>
                <a:spcPct val="115000"/>
              </a:lnSpc>
              <a:spcBef>
                <a:spcPts val="0"/>
              </a:spcBef>
              <a:spcAft>
                <a:spcPts val="0"/>
              </a:spcAft>
              <a:buNone/>
            </a:pPr>
            <a:r>
              <a:t/>
            </a:r>
            <a:endParaRPr b="1" sz="1400">
              <a:latin typeface="Calibri"/>
              <a:ea typeface="Calibri"/>
              <a:cs typeface="Calibri"/>
              <a:sym typeface="Calibri"/>
            </a:endParaRPr>
          </a:p>
          <a:p>
            <a:pPr indent="0" lvl="0" marL="0" rtl="0" algn="l">
              <a:lnSpc>
                <a:spcPct val="115000"/>
              </a:lnSpc>
              <a:spcBef>
                <a:spcPts val="0"/>
              </a:spcBef>
              <a:spcAft>
                <a:spcPts val="0"/>
              </a:spcAft>
              <a:buNone/>
            </a:pPr>
            <a:r>
              <a:rPr b="1" lang="en-GB" sz="1400">
                <a:latin typeface="Calibri"/>
                <a:ea typeface="Calibri"/>
                <a:cs typeface="Calibri"/>
                <a:sym typeface="Calibri"/>
              </a:rPr>
              <a:t>CCA Social!</a:t>
            </a:r>
            <a:endParaRPr b="1" sz="1400">
              <a:latin typeface="Calibri"/>
              <a:ea typeface="Calibri"/>
              <a:cs typeface="Calibri"/>
              <a:sym typeface="Calibri"/>
            </a:endParaRPr>
          </a:p>
          <a:p>
            <a:pPr indent="0" lvl="0" marL="0" rtl="0" algn="l">
              <a:lnSpc>
                <a:spcPct val="115000"/>
              </a:lnSpc>
              <a:spcBef>
                <a:spcPts val="0"/>
              </a:spcBef>
              <a:spcAft>
                <a:spcPts val="0"/>
              </a:spcAft>
              <a:buNone/>
            </a:pPr>
            <a:r>
              <a:rPr lang="en-GB" sz="1400">
                <a:latin typeface="Calibri"/>
                <a:ea typeface="Calibri"/>
                <a:cs typeface="Calibri"/>
                <a:sym typeface="Calibri"/>
              </a:rPr>
              <a:t>Join us for our first social of the year, anyone is welcome but please RSVP. </a:t>
            </a:r>
            <a:r>
              <a:rPr i="1" lang="en-GB" sz="1400">
                <a:latin typeface="Calibri"/>
                <a:ea typeface="Calibri"/>
                <a:cs typeface="Calibri"/>
                <a:sym typeface="Calibri"/>
              </a:rPr>
              <a:t>8th April @ 6pm, The Oval Tavern. Tickets </a:t>
            </a:r>
            <a:r>
              <a:rPr i="1" lang="en-GB" sz="1400" u="sng">
                <a:solidFill>
                  <a:schemeClr val="hlink"/>
                </a:solidFill>
                <a:latin typeface="Calibri"/>
                <a:ea typeface="Calibri"/>
                <a:cs typeface="Calibri"/>
                <a:sym typeface="Calibri"/>
                <a:hlinkClick r:id="rId6"/>
              </a:rPr>
              <a:t>here</a:t>
            </a:r>
            <a:r>
              <a:rPr i="1" lang="en-GB" sz="1400">
                <a:latin typeface="Calibri"/>
                <a:ea typeface="Calibri"/>
                <a:cs typeface="Calibri"/>
                <a:sym typeface="Calibri"/>
              </a:rPr>
              <a:t>.</a:t>
            </a:r>
            <a:endParaRPr i="1" sz="1400">
              <a:latin typeface="Calibri"/>
              <a:ea typeface="Calibri"/>
              <a:cs typeface="Calibri"/>
              <a:sym typeface="Calibri"/>
            </a:endParaRPr>
          </a:p>
        </p:txBody>
      </p:sp>
      <p:sp>
        <p:nvSpPr>
          <p:cNvPr id="146" name="Google Shape;146;g1169daeff2f_0_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47" name="Google Shape;147;g1169daeff2f_0_7"/>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0d12806ce5_0_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Any Other Business (AOB)</a:t>
            </a:r>
            <a:endParaRPr>
              <a:solidFill>
                <a:srgbClr val="38761D"/>
              </a:solidFill>
              <a:latin typeface="Calibri"/>
              <a:ea typeface="Calibri"/>
              <a:cs typeface="Calibri"/>
              <a:sym typeface="Calibri"/>
            </a:endParaRPr>
          </a:p>
        </p:txBody>
      </p:sp>
      <p:pic>
        <p:nvPicPr>
          <p:cNvPr id="153" name="Google Shape;153;g10d12806ce5_0_43"/>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54" name="Google Shape;154;g10d12806ce5_0_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55" name="Google Shape;155;g10d12806ce5_0_43"/>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407550" y="903900"/>
            <a:ext cx="8328900" cy="3817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Wednesday 13th April 2022</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18:30 - 19:30</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We have a WhatsApp group – join using this link: </a:t>
            </a:r>
            <a:r>
              <a:rPr lang="en-GB" sz="2770" u="sng">
                <a:solidFill>
                  <a:schemeClr val="hlink"/>
                </a:solidFill>
                <a:latin typeface="Calibri"/>
                <a:ea typeface="Calibri"/>
                <a:cs typeface="Calibri"/>
                <a:sym typeface="Calibri"/>
                <a:hlinkClick r:id="rId3"/>
              </a:rPr>
              <a:t>https://chat.whatsapp.com/DlJKqszwLQb8aPagYzJ9qH</a:t>
            </a:r>
            <a:r>
              <a:rPr lang="en-GB" sz="2770">
                <a:latin typeface="Calibri"/>
                <a:ea typeface="Calibri"/>
                <a:cs typeface="Calibri"/>
                <a:sym typeface="Calibri"/>
              </a:rPr>
              <a:t> </a:t>
            </a:r>
            <a:endParaRPr sz="2770">
              <a:latin typeface="Calibri"/>
              <a:ea typeface="Calibri"/>
              <a:cs typeface="Calibri"/>
              <a:sym typeface="Calibri"/>
            </a:endParaRPr>
          </a:p>
        </p:txBody>
      </p:sp>
      <p:pic>
        <p:nvPicPr>
          <p:cNvPr id="161" name="Google Shape;161;p10"/>
          <p:cNvPicPr preferRelativeResize="0"/>
          <p:nvPr/>
        </p:nvPicPr>
        <p:blipFill rotWithShape="1">
          <a:blip r:embed="rId4">
            <a:alphaModFix/>
          </a:blip>
          <a:srcRect b="0" l="0" r="0" t="0"/>
          <a:stretch/>
        </p:blipFill>
        <p:spPr>
          <a:xfrm>
            <a:off x="7076950" y="189422"/>
            <a:ext cx="1828224" cy="632899"/>
          </a:xfrm>
          <a:prstGeom prst="rect">
            <a:avLst/>
          </a:prstGeom>
          <a:noFill/>
          <a:ln>
            <a:noFill/>
          </a:ln>
        </p:spPr>
      </p:pic>
      <p:sp>
        <p:nvSpPr>
          <p:cNvPr id="162" name="Google Shape;162;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63" name="Google Shape;163;p1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16a1dc35e6_0_0"/>
          <p:cNvSpPr txBox="1"/>
          <p:nvPr>
            <p:ph type="title"/>
          </p:nvPr>
        </p:nvSpPr>
        <p:spPr>
          <a:xfrm>
            <a:off x="461150" y="189425"/>
            <a:ext cx="6413100" cy="667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FoE Election Asks</a:t>
            </a:r>
            <a:endParaRPr sz="2088"/>
          </a:p>
        </p:txBody>
      </p:sp>
      <p:pic>
        <p:nvPicPr>
          <p:cNvPr id="169" name="Google Shape;169;g116a1dc35e6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70" name="Google Shape;170;g116a1dc35e6_0_0"/>
          <p:cNvSpPr txBox="1"/>
          <p:nvPr>
            <p:ph idx="1" type="body"/>
          </p:nvPr>
        </p:nvSpPr>
        <p:spPr>
          <a:xfrm>
            <a:off x="461150" y="822325"/>
            <a:ext cx="8405400" cy="3831300"/>
          </a:xfrm>
          <a:prstGeom prst="rect">
            <a:avLst/>
          </a:prstGeom>
          <a:noFill/>
          <a:ln>
            <a:noFill/>
          </a:ln>
        </p:spPr>
        <p:txBody>
          <a:bodyPr anchorCtr="0" anchor="t" bIns="34275" lIns="68575" spcFirstLastPara="1" rIns="68575" wrap="square" tIns="34275">
            <a:noAutofit/>
          </a:bodyPr>
          <a:lstStyle/>
          <a:p>
            <a:pPr indent="0" lvl="0" marL="0" rtl="0" algn="l">
              <a:lnSpc>
                <a:spcPct val="140000"/>
              </a:lnSpc>
              <a:spcBef>
                <a:spcPts val="0"/>
              </a:spcBef>
              <a:spcAft>
                <a:spcPts val="0"/>
              </a:spcAft>
              <a:buSzPts val="688"/>
              <a:buNone/>
            </a:pPr>
            <a:r>
              <a:rPr lang="en-GB" sz="1600">
                <a:latin typeface="Calibri"/>
                <a:ea typeface="Calibri"/>
                <a:cs typeface="Calibri"/>
                <a:sym typeface="Calibri"/>
              </a:rPr>
              <a:t>1. Accelerate the rapid escalation of retrofitting buildings across the borough, to provide warm, low-carbon homes and workplaces for all, and tackle fuel poverty</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2. Rapidly create the green jobs needed to bring down emissions across all sectors, and provide the necessary skills training to meet this goal</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3. Ensure most journeys in the borough are taken by walking, cycling and public transport by:</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4. Reallocating road space as public space across the borough for walking, cycling, parklets and green spaces</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5. Giving buses more priority on roads controlled by the borough</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6. Protect existing green spaces and create new nature rich areas especially where people have less access to nature</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7. Engage local communities - and especially those most vulnerable to climate change impacts - in decision making around action for climate and nature</a:t>
            </a: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Housekeeping Rules</a:t>
            </a:r>
            <a:endParaRPr>
              <a:solidFill>
                <a:srgbClr val="38761D"/>
              </a:solidFill>
              <a:latin typeface="Calibri"/>
              <a:ea typeface="Calibri"/>
              <a:cs typeface="Calibri"/>
              <a:sym typeface="Calibri"/>
            </a:endParaRPr>
          </a:p>
        </p:txBody>
      </p:sp>
      <p:sp>
        <p:nvSpPr>
          <p:cNvPr id="68" name="Google Shape;68;p2"/>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Aim for 2 minutes when discussing ideas</a:t>
            </a:r>
            <a:endParaRPr sz="2400">
              <a:latin typeface="Calibri"/>
              <a:ea typeface="Calibri"/>
              <a:cs typeface="Calibri"/>
              <a:sym typeface="Calibri"/>
            </a:endParaRPr>
          </a:p>
          <a:p>
            <a:pPr indent="0" lvl="0" marL="22860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Be respectful of everyone</a:t>
            </a:r>
            <a:endParaRPr sz="2400">
              <a:latin typeface="Calibri"/>
              <a:ea typeface="Calibri"/>
              <a:cs typeface="Calibri"/>
              <a:sym typeface="Calibri"/>
            </a:endParaRPr>
          </a:p>
          <a:p>
            <a:pPr indent="0" lvl="0" marL="22860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Remain non-partisan</a:t>
            </a:r>
            <a:endParaRPr sz="2400">
              <a:latin typeface="Calibri"/>
              <a:ea typeface="Calibri"/>
              <a:cs typeface="Calibri"/>
              <a:sym typeface="Calibri"/>
            </a:endParaRPr>
          </a:p>
          <a:p>
            <a:pPr indent="0" lvl="0" marL="22860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Try to stay on topic as much as possible!</a:t>
            </a:r>
            <a:endParaRPr sz="2400">
              <a:latin typeface="Calibri"/>
              <a:ea typeface="Calibri"/>
              <a:cs typeface="Calibri"/>
              <a:sym typeface="Calibri"/>
            </a:endParaRPr>
          </a:p>
          <a:p>
            <a:pPr indent="0" lvl="0" marL="457200" rtl="0" algn="l">
              <a:lnSpc>
                <a:spcPct val="90000"/>
              </a:lnSpc>
              <a:spcBef>
                <a:spcPts val="0"/>
              </a:spcBef>
              <a:spcAft>
                <a:spcPts val="0"/>
              </a:spcAft>
              <a:buSzPts val="1400"/>
              <a:buNone/>
            </a:pPr>
            <a:r>
              <a:t/>
            </a:r>
            <a:endParaRPr sz="2400">
              <a:latin typeface="Calibri"/>
              <a:ea typeface="Calibri"/>
              <a:cs typeface="Calibri"/>
              <a:sym typeface="Calibri"/>
            </a:endParaRPr>
          </a:p>
        </p:txBody>
      </p:sp>
      <p:sp>
        <p:nvSpPr>
          <p:cNvPr id="69" name="Google Shape;69;p2"/>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pic>
        <p:nvPicPr>
          <p:cNvPr id="70" name="Google Shape;70;p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1" name="Google Shape;71;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f1884d770c_0_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77" name="Google Shape;77;gf1884d770c_0_10"/>
          <p:cNvSpPr txBox="1"/>
          <p:nvPr>
            <p:ph idx="1" type="body"/>
          </p:nvPr>
        </p:nvSpPr>
        <p:spPr>
          <a:xfrm>
            <a:off x="408225" y="1181800"/>
            <a:ext cx="8496900" cy="3621000"/>
          </a:xfrm>
          <a:prstGeom prst="rect">
            <a:avLst/>
          </a:prstGeom>
          <a:noFill/>
          <a:ln>
            <a:noFill/>
          </a:ln>
        </p:spPr>
        <p:txBody>
          <a:bodyPr anchorCtr="0" anchor="t" bIns="34275" lIns="68575" spcFirstLastPara="1" rIns="68575" wrap="square" tIns="34275">
            <a:normAutofit lnSpcReduction="10000"/>
          </a:bodyPr>
          <a:lstStyle/>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Welcome (5 mins)</a:t>
            </a:r>
            <a:endParaRPr sz="2100">
              <a:latin typeface="Calibri"/>
              <a:ea typeface="Calibri"/>
              <a:cs typeface="Calibri"/>
              <a:sym typeface="Calibri"/>
            </a:endParaRPr>
          </a:p>
          <a:p>
            <a:pPr indent="0" lvl="0" marL="9144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Angelica Santodomingo from Impact Hub Kings Cross (15 mins)</a:t>
            </a:r>
            <a:endParaRPr sz="2100">
              <a:latin typeface="Calibri"/>
              <a:ea typeface="Calibri"/>
              <a:cs typeface="Calibri"/>
              <a:sym typeface="Calibri"/>
            </a:endParaRPr>
          </a:p>
          <a:p>
            <a:pPr indent="0" lvl="0" marL="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Walk2COP27 talk - guest speaker Sam Baker (15 mins)</a:t>
            </a:r>
            <a:endParaRPr sz="2100">
              <a:latin typeface="Calibri"/>
              <a:ea typeface="Calibri"/>
              <a:cs typeface="Calibri"/>
              <a:sym typeface="Calibri"/>
            </a:endParaRPr>
          </a:p>
          <a:p>
            <a:pPr indent="0" lvl="0" marL="4572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Mayoral Pledge &amp; hustings and next steps -Katherine(10 mins)</a:t>
            </a:r>
            <a:endParaRPr sz="2100">
              <a:latin typeface="Calibri"/>
              <a:ea typeface="Calibri"/>
              <a:cs typeface="Calibri"/>
              <a:sym typeface="Calibri"/>
            </a:endParaRPr>
          </a:p>
          <a:p>
            <a:pPr indent="0" lvl="0" marL="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Croydon Green Network </a:t>
            </a:r>
            <a:r>
              <a:rPr lang="en-GB" sz="2100">
                <a:latin typeface="Calibri"/>
                <a:ea typeface="Calibri"/>
                <a:cs typeface="Calibri"/>
                <a:sym typeface="Calibri"/>
              </a:rPr>
              <a:t>updates</a:t>
            </a:r>
            <a:r>
              <a:rPr lang="en-GB" sz="2100">
                <a:latin typeface="Calibri"/>
                <a:ea typeface="Calibri"/>
                <a:cs typeface="Calibri"/>
                <a:sym typeface="Calibri"/>
              </a:rPr>
              <a:t> -Léonie (5mins)</a:t>
            </a:r>
            <a:endParaRPr sz="2100">
              <a:latin typeface="Calibri"/>
              <a:ea typeface="Calibri"/>
              <a:cs typeface="Calibri"/>
              <a:sym typeface="Calibri"/>
            </a:endParaRPr>
          </a:p>
          <a:p>
            <a:pPr indent="0" lvl="0" marL="4572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Great  Homes Upgrade- Léonie Sheila and Pete.(5mins)</a:t>
            </a:r>
            <a:endParaRPr sz="2100">
              <a:latin typeface="Calibri"/>
              <a:ea typeface="Calibri"/>
              <a:cs typeface="Calibri"/>
              <a:sym typeface="Calibri"/>
            </a:endParaRPr>
          </a:p>
          <a:p>
            <a:pPr indent="0" lvl="0" marL="457200" rtl="0" algn="l">
              <a:lnSpc>
                <a:spcPct val="80000"/>
              </a:lnSpc>
              <a:spcBef>
                <a:spcPts val="0"/>
              </a:spcBef>
              <a:spcAft>
                <a:spcPts val="0"/>
              </a:spcAft>
              <a:buNone/>
            </a:pPr>
            <a:r>
              <a:rPr lang="en-GB" sz="2100">
                <a:latin typeface="Calibri"/>
                <a:ea typeface="Calibri"/>
                <a:cs typeface="Calibri"/>
                <a:sym typeface="Calibri"/>
              </a:rPr>
              <a:t>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Upcoming events (5 mins)</a:t>
            </a:r>
            <a:endParaRPr sz="2100">
              <a:latin typeface="Calibri"/>
              <a:ea typeface="Calibri"/>
              <a:cs typeface="Calibri"/>
              <a:sym typeface="Calibri"/>
            </a:endParaRPr>
          </a:p>
          <a:p>
            <a:pPr indent="0" lvl="0" marL="4572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AOB</a:t>
            </a:r>
            <a:endParaRPr sz="2100">
              <a:latin typeface="Calibri"/>
              <a:ea typeface="Calibri"/>
              <a:cs typeface="Calibri"/>
              <a:sym typeface="Calibri"/>
            </a:endParaRPr>
          </a:p>
        </p:txBody>
      </p:sp>
      <p:pic>
        <p:nvPicPr>
          <p:cNvPr id="78" name="Google Shape;78;gf1884d770c_0_1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9" name="Google Shape;79;gf1884d770c_0_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80" name="Google Shape;80;gf1884d770c_0_1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0d12806ce5_0_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Welcome!</a:t>
            </a:r>
            <a:endParaRPr>
              <a:solidFill>
                <a:srgbClr val="38761D"/>
              </a:solidFill>
              <a:latin typeface="Calibri"/>
              <a:ea typeface="Calibri"/>
              <a:cs typeface="Calibri"/>
              <a:sym typeface="Calibri"/>
            </a:endParaRPr>
          </a:p>
        </p:txBody>
      </p:sp>
      <p:sp>
        <p:nvSpPr>
          <p:cNvPr id="86" name="Google Shape;86;g10d12806ce5_0_0"/>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rPr lang="en-GB" sz="2700">
                <a:latin typeface="Calibri"/>
                <a:ea typeface="Calibri"/>
                <a:cs typeface="Calibri"/>
                <a:sym typeface="Calibri"/>
              </a:rPr>
              <a:t>Discussion / write in chat:</a:t>
            </a:r>
            <a:endParaRPr sz="2700">
              <a:latin typeface="Calibri"/>
              <a:ea typeface="Calibri"/>
              <a:cs typeface="Calibri"/>
              <a:sym typeface="Calibri"/>
            </a:endParaRPr>
          </a:p>
          <a:p>
            <a:pPr indent="0" lvl="0" marL="0" rtl="0" algn="ctr">
              <a:lnSpc>
                <a:spcPct val="90000"/>
              </a:lnSpc>
              <a:spcBef>
                <a:spcPts val="0"/>
              </a:spcBef>
              <a:spcAft>
                <a:spcPts val="0"/>
              </a:spcAft>
              <a:buSzPts val="1400"/>
              <a:buNone/>
            </a:pPr>
            <a:r>
              <a:t/>
            </a:r>
            <a:endParaRPr sz="2700">
              <a:latin typeface="Calibri"/>
              <a:ea typeface="Calibri"/>
              <a:cs typeface="Calibri"/>
              <a:sym typeface="Calibri"/>
            </a:endParaRPr>
          </a:p>
          <a:p>
            <a:pPr indent="0" lvl="0" marL="0" rtl="0" algn="ctr">
              <a:lnSpc>
                <a:spcPct val="90000"/>
              </a:lnSpc>
              <a:spcBef>
                <a:spcPts val="0"/>
              </a:spcBef>
              <a:spcAft>
                <a:spcPts val="0"/>
              </a:spcAft>
              <a:buSzPts val="1400"/>
              <a:buNone/>
            </a:pPr>
            <a:r>
              <a:rPr b="1" lang="en-GB" sz="2700">
                <a:latin typeface="Calibri"/>
                <a:ea typeface="Calibri"/>
                <a:cs typeface="Calibri"/>
                <a:sym typeface="Calibri"/>
              </a:rPr>
              <a:t>What positive eco-news have you discovered this month?</a:t>
            </a:r>
            <a:endParaRPr b="1" sz="2700">
              <a:latin typeface="Calibri"/>
              <a:ea typeface="Calibri"/>
              <a:cs typeface="Calibri"/>
              <a:sym typeface="Calibri"/>
            </a:endParaRPr>
          </a:p>
        </p:txBody>
      </p:sp>
      <p:pic>
        <p:nvPicPr>
          <p:cNvPr id="87" name="Google Shape;87;g10d12806ce5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88" name="Google Shape;88;g10d12806ce5_0_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89" name="Google Shape;89;g10d12806ce5_0_0"/>
          <p:cNvPicPr preferRelativeResize="0"/>
          <p:nvPr/>
        </p:nvPicPr>
        <p:blipFill rotWithShape="1">
          <a:blip r:embed="rId4">
            <a:alphaModFix/>
          </a:blip>
          <a:srcRect b="0" l="0" r="0" t="0"/>
          <a:stretch/>
        </p:blipFill>
        <p:spPr>
          <a:xfrm>
            <a:off x="3291613" y="2902500"/>
            <a:ext cx="2560776" cy="1660500"/>
          </a:xfrm>
          <a:prstGeom prst="rect">
            <a:avLst/>
          </a:prstGeom>
          <a:noFill/>
          <a:ln>
            <a:noFill/>
          </a:ln>
        </p:spPr>
      </p:pic>
      <p:sp>
        <p:nvSpPr>
          <p:cNvPr id="90" name="Google Shape;90;g10d12806ce5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183b452c8d_0_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457200" rtl="0" algn="l">
              <a:lnSpc>
                <a:spcPct val="90000"/>
              </a:lnSpc>
              <a:spcBef>
                <a:spcPts val="0"/>
              </a:spcBef>
              <a:spcAft>
                <a:spcPts val="0"/>
              </a:spcAft>
              <a:buNone/>
            </a:pPr>
            <a:r>
              <a:rPr lang="en-GB">
                <a:solidFill>
                  <a:srgbClr val="38761D"/>
                </a:solidFill>
                <a:latin typeface="Calibri"/>
                <a:ea typeface="Calibri"/>
                <a:cs typeface="Calibri"/>
                <a:sym typeface="Calibri"/>
              </a:rPr>
              <a:t>2. The Circular Start-Up</a:t>
            </a:r>
            <a:endParaRPr>
              <a:solidFill>
                <a:srgbClr val="38761D"/>
              </a:solidFill>
              <a:latin typeface="Calibri"/>
              <a:ea typeface="Calibri"/>
              <a:cs typeface="Calibri"/>
              <a:sym typeface="Calibri"/>
            </a:endParaRPr>
          </a:p>
        </p:txBody>
      </p:sp>
      <p:sp>
        <p:nvSpPr>
          <p:cNvPr id="96" name="Google Shape;96;g1183b452c8d_0_1"/>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t/>
            </a:r>
            <a:endParaRPr/>
          </a:p>
          <a:p>
            <a:pPr indent="0" lvl="0" marL="0" rtl="0" algn="ctr">
              <a:lnSpc>
                <a:spcPct val="115000"/>
              </a:lnSpc>
              <a:spcBef>
                <a:spcPts val="0"/>
              </a:spcBef>
              <a:spcAft>
                <a:spcPts val="0"/>
              </a:spcAft>
              <a:buClr>
                <a:schemeClr val="dk1"/>
              </a:buClr>
              <a:buSzPts val="1100"/>
              <a:buFont typeface="Arial"/>
              <a:buNone/>
            </a:pPr>
            <a:r>
              <a:rPr lang="en-GB" sz="2400">
                <a:solidFill>
                  <a:srgbClr val="404043"/>
                </a:solidFill>
                <a:latin typeface="Calibri"/>
                <a:ea typeface="Calibri"/>
                <a:cs typeface="Calibri"/>
                <a:sym typeface="Calibri"/>
              </a:rPr>
              <a:t>Do you have a business idea that could reduce or redefine consumption?</a:t>
            </a:r>
            <a:endParaRPr sz="2400">
              <a:solidFill>
                <a:srgbClr val="404043"/>
              </a:solidFill>
              <a:latin typeface="Calibri"/>
              <a:ea typeface="Calibri"/>
              <a:cs typeface="Calibri"/>
              <a:sym typeface="Calibri"/>
            </a:endParaRPr>
          </a:p>
          <a:p>
            <a:pPr indent="0" lvl="0" marL="0" rtl="0" algn="ctr">
              <a:lnSpc>
                <a:spcPct val="115000"/>
              </a:lnSpc>
              <a:spcBef>
                <a:spcPts val="800"/>
              </a:spcBef>
              <a:spcAft>
                <a:spcPts val="0"/>
              </a:spcAft>
              <a:buSzPts val="1100"/>
              <a:buNone/>
            </a:pPr>
            <a:r>
              <a:rPr lang="en-GB" sz="2400">
                <a:solidFill>
                  <a:srgbClr val="404043"/>
                </a:solidFill>
                <a:latin typeface="Calibri"/>
                <a:ea typeface="Calibri"/>
                <a:cs typeface="Calibri"/>
                <a:sym typeface="Calibri"/>
              </a:rPr>
              <a:t>The Circular Start Up is a free 18-month programme supporting those who are passionate about creating circular solutions to improve their communities.</a:t>
            </a:r>
            <a:endParaRPr sz="2400">
              <a:solidFill>
                <a:srgbClr val="404043"/>
              </a:solidFill>
              <a:latin typeface="Calibri"/>
              <a:ea typeface="Calibri"/>
              <a:cs typeface="Calibri"/>
              <a:sym typeface="Calibri"/>
            </a:endParaRPr>
          </a:p>
          <a:p>
            <a:pPr indent="0" lvl="0" marL="0" rtl="0" algn="ctr">
              <a:lnSpc>
                <a:spcPct val="115000"/>
              </a:lnSpc>
              <a:spcBef>
                <a:spcPts val="0"/>
              </a:spcBef>
              <a:spcAft>
                <a:spcPts val="0"/>
              </a:spcAft>
              <a:buSzPts val="1100"/>
              <a:buNone/>
            </a:pPr>
            <a:r>
              <a:t/>
            </a:r>
            <a:endParaRPr sz="2400">
              <a:solidFill>
                <a:srgbClr val="404043"/>
              </a:solidFill>
              <a:latin typeface="Calibri"/>
              <a:ea typeface="Calibri"/>
              <a:cs typeface="Calibri"/>
              <a:sym typeface="Calibri"/>
            </a:endParaRPr>
          </a:p>
          <a:p>
            <a:pPr indent="0" lvl="0" marL="0" rtl="0" algn="ctr">
              <a:lnSpc>
                <a:spcPct val="115000"/>
              </a:lnSpc>
              <a:spcBef>
                <a:spcPts val="0"/>
              </a:spcBef>
              <a:spcAft>
                <a:spcPts val="0"/>
              </a:spcAft>
              <a:buSzPts val="1100"/>
              <a:buNone/>
            </a:pPr>
            <a:r>
              <a:rPr lang="en-GB" sz="2400">
                <a:solidFill>
                  <a:srgbClr val="404043"/>
                </a:solidFill>
                <a:latin typeface="Calibri"/>
                <a:ea typeface="Calibri"/>
                <a:cs typeface="Calibri"/>
                <a:sym typeface="Calibri"/>
              </a:rPr>
              <a:t>Find out more </a:t>
            </a:r>
            <a:r>
              <a:rPr lang="en-GB" sz="2400" u="sng">
                <a:solidFill>
                  <a:schemeClr val="hlink"/>
                </a:solidFill>
                <a:latin typeface="Calibri"/>
                <a:ea typeface="Calibri"/>
                <a:cs typeface="Calibri"/>
                <a:sym typeface="Calibri"/>
                <a:hlinkClick r:id="rId3"/>
              </a:rPr>
              <a:t>here</a:t>
            </a:r>
            <a:endParaRPr b="1" sz="3600">
              <a:latin typeface="Calibri"/>
              <a:ea typeface="Calibri"/>
              <a:cs typeface="Calibri"/>
              <a:sym typeface="Calibri"/>
            </a:endParaRPr>
          </a:p>
        </p:txBody>
      </p:sp>
      <p:pic>
        <p:nvPicPr>
          <p:cNvPr id="97" name="Google Shape;97;g1183b452c8d_0_1"/>
          <p:cNvPicPr preferRelativeResize="0"/>
          <p:nvPr/>
        </p:nvPicPr>
        <p:blipFill rotWithShape="1">
          <a:blip r:embed="rId4">
            <a:alphaModFix/>
          </a:blip>
          <a:srcRect b="0" l="0" r="0" t="0"/>
          <a:stretch/>
        </p:blipFill>
        <p:spPr>
          <a:xfrm>
            <a:off x="7076950" y="189422"/>
            <a:ext cx="1828224" cy="632899"/>
          </a:xfrm>
          <a:prstGeom prst="rect">
            <a:avLst/>
          </a:prstGeom>
          <a:noFill/>
          <a:ln>
            <a:noFill/>
          </a:ln>
        </p:spPr>
      </p:pic>
      <p:sp>
        <p:nvSpPr>
          <p:cNvPr id="98" name="Google Shape;98;g1183b452c8d_0_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99" name="Google Shape;99;g1183b452c8d_0_1"/>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1874df6d34_0_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solidFill>
                  <a:srgbClr val="6AA84F"/>
                </a:solidFill>
              </a:rPr>
              <a:t>3. Walk2COP27</a:t>
            </a:r>
            <a:endParaRPr>
              <a:solidFill>
                <a:srgbClr val="6AA84F"/>
              </a:solidFill>
            </a:endParaRPr>
          </a:p>
        </p:txBody>
      </p:sp>
      <p:sp>
        <p:nvSpPr>
          <p:cNvPr id="105" name="Google Shape;105;g11874df6d34_0_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a:p>
            <a:pPr indent="0" lvl="0" marL="0" rtl="0" algn="l">
              <a:spcBef>
                <a:spcPts val="800"/>
              </a:spcBef>
              <a:spcAft>
                <a:spcPts val="0"/>
              </a:spcAft>
              <a:buNone/>
            </a:pPr>
            <a:r>
              <a:rPr lang="en-GB"/>
              <a:t>Find out about Walk2COP26 here: </a:t>
            </a:r>
            <a:r>
              <a:rPr lang="en-GB" u="sng">
                <a:solidFill>
                  <a:schemeClr val="hlink"/>
                </a:solidFill>
                <a:hlinkClick r:id="rId3"/>
              </a:rPr>
              <a:t>https://www.walk2cop26.com</a:t>
            </a:r>
            <a:r>
              <a:rPr lang="en-GB"/>
              <a:t>  </a:t>
            </a:r>
            <a:endParaRPr/>
          </a:p>
        </p:txBody>
      </p:sp>
      <p:sp>
        <p:nvSpPr>
          <p:cNvPr id="106" name="Google Shape;106;g11874df6d34_0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101a484e94_0_0"/>
          <p:cNvSpPr txBox="1"/>
          <p:nvPr>
            <p:ph type="title"/>
          </p:nvPr>
        </p:nvSpPr>
        <p:spPr>
          <a:xfrm>
            <a:off x="3743200" y="97810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4. </a:t>
            </a:r>
            <a:r>
              <a:rPr lang="en-GB" sz="2920">
                <a:solidFill>
                  <a:srgbClr val="38761D"/>
                </a:solidFill>
                <a:latin typeface="Calibri"/>
                <a:ea typeface="Calibri"/>
                <a:cs typeface="Calibri"/>
                <a:sym typeface="Calibri"/>
              </a:rPr>
              <a:t>Croydon Mayor’s Climate Crisis Pledge</a:t>
            </a:r>
            <a:endParaRPr sz="2088"/>
          </a:p>
        </p:txBody>
      </p:sp>
      <p:pic>
        <p:nvPicPr>
          <p:cNvPr id="112" name="Google Shape;112;g1101a484e94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pic>
        <p:nvPicPr>
          <p:cNvPr id="113" name="Google Shape;113;g1101a484e94_0_0"/>
          <p:cNvPicPr preferRelativeResize="0"/>
          <p:nvPr/>
        </p:nvPicPr>
        <p:blipFill>
          <a:blip r:embed="rId4">
            <a:alphaModFix/>
          </a:blip>
          <a:stretch>
            <a:fillRect/>
          </a:stretch>
        </p:blipFill>
        <p:spPr>
          <a:xfrm>
            <a:off x="388350" y="189425"/>
            <a:ext cx="3287876" cy="4650276"/>
          </a:xfrm>
          <a:prstGeom prst="rect">
            <a:avLst/>
          </a:prstGeom>
          <a:noFill/>
          <a:ln>
            <a:noFill/>
          </a:ln>
        </p:spPr>
      </p:pic>
      <p:sp>
        <p:nvSpPr>
          <p:cNvPr id="114" name="Google Shape;114;g1101a484e94_0_0"/>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lnSpcReduction="20000"/>
          </a:bodyPr>
          <a:lstStyle/>
          <a:p>
            <a:pPr indent="-355600" lvl="0" marL="457200" rtl="0" algn="l">
              <a:lnSpc>
                <a:spcPct val="90000"/>
              </a:lnSpc>
              <a:spcBef>
                <a:spcPts val="0"/>
              </a:spcBef>
              <a:spcAft>
                <a:spcPts val="0"/>
              </a:spcAft>
              <a:buSzPts val="2000"/>
              <a:buFont typeface="Calibri"/>
              <a:buChar char="-"/>
            </a:pPr>
            <a:r>
              <a:rPr lang="en-GB" sz="2000">
                <a:latin typeface="Calibri"/>
                <a:ea typeface="Calibri"/>
                <a:cs typeface="Calibri"/>
                <a:sym typeface="Calibri"/>
              </a:rPr>
              <a:t>Updates on sign ups to pledge!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solidFill>
                  <a:srgbClr val="FF0000"/>
                </a:solidFill>
                <a:latin typeface="Calibri"/>
                <a:ea typeface="Calibri"/>
                <a:cs typeface="Calibri"/>
                <a:sym typeface="Calibri"/>
              </a:rPr>
              <a:t>CCA Members’ Actions</a:t>
            </a:r>
            <a:endParaRPr sz="2000">
              <a:solidFill>
                <a:srgbClr val="FF0000"/>
              </a:solidFill>
              <a:latin typeface="Calibri"/>
              <a:ea typeface="Calibri"/>
              <a:cs typeface="Calibri"/>
              <a:sym typeface="Calibri"/>
            </a:endParaRPr>
          </a:p>
          <a:p>
            <a:pPr indent="-355600" lvl="1" marL="914400" rtl="0" algn="l">
              <a:lnSpc>
                <a:spcPct val="100000"/>
              </a:lnSpc>
              <a:spcBef>
                <a:spcPts val="0"/>
              </a:spcBef>
              <a:spcAft>
                <a:spcPts val="0"/>
              </a:spcAft>
              <a:buSzPts val="2000"/>
              <a:buFont typeface="Calibri"/>
              <a:buChar char="-"/>
            </a:pPr>
            <a:r>
              <a:rPr lang="en-GB" sz="2000">
                <a:latin typeface="Calibri"/>
                <a:ea typeface="Calibri"/>
                <a:cs typeface="Calibri"/>
                <a:sym typeface="Calibri"/>
              </a:rPr>
              <a:t>Contact your Councillors and ask them to support the pledge </a:t>
            </a:r>
            <a:endParaRPr sz="2000">
              <a:latin typeface="Calibri"/>
              <a:ea typeface="Calibri"/>
              <a:cs typeface="Calibri"/>
              <a:sym typeface="Calibri"/>
            </a:endParaRPr>
          </a:p>
          <a:p>
            <a:pPr indent="-355600" lvl="1" marL="914400" rtl="0" algn="l">
              <a:lnSpc>
                <a:spcPct val="100000"/>
              </a:lnSpc>
              <a:spcBef>
                <a:spcPts val="0"/>
              </a:spcBef>
              <a:spcAft>
                <a:spcPts val="0"/>
              </a:spcAft>
              <a:buSzPts val="2000"/>
              <a:buFont typeface="Calibri"/>
              <a:buChar char="-"/>
            </a:pPr>
            <a:r>
              <a:rPr lang="en-GB" sz="2000">
                <a:latin typeface="Calibri"/>
                <a:ea typeface="Calibri"/>
                <a:cs typeface="Calibri"/>
                <a:sym typeface="Calibri"/>
              </a:rPr>
              <a:t>Email the Conservative Mayoral candidate Jason Perry  urging him to take it</a:t>
            </a:r>
            <a:endParaRPr sz="2000">
              <a:latin typeface="Calibri"/>
              <a:ea typeface="Calibri"/>
              <a:cs typeface="Calibri"/>
              <a:sym typeface="Calibri"/>
            </a:endParaRPr>
          </a:p>
          <a:p>
            <a:pPr indent="-355600" lvl="1" marL="914400" rtl="0" algn="l">
              <a:lnSpc>
                <a:spcPct val="100000"/>
              </a:lnSpc>
              <a:spcBef>
                <a:spcPts val="0"/>
              </a:spcBef>
              <a:spcAft>
                <a:spcPts val="0"/>
              </a:spcAft>
              <a:buSzPts val="2000"/>
              <a:buFont typeface="Calibri"/>
              <a:buChar char="-"/>
            </a:pPr>
            <a:r>
              <a:rPr lang="en-GB" sz="2400">
                <a:latin typeface="Calibri"/>
                <a:ea typeface="Calibri"/>
                <a:cs typeface="Calibri"/>
                <a:sym typeface="Calibri"/>
              </a:rPr>
              <a:t>what questions do you want to ask the candidates?</a:t>
            </a:r>
            <a:endParaRPr sz="2400">
              <a:latin typeface="Calibri"/>
              <a:ea typeface="Calibri"/>
              <a:cs typeface="Calibri"/>
              <a:sym typeface="Calibri"/>
            </a:endParaRPr>
          </a:p>
          <a:p>
            <a:pPr indent="0" lvl="0" marL="914400" rtl="0" algn="l">
              <a:lnSpc>
                <a:spcPct val="100000"/>
              </a:lnSpc>
              <a:spcBef>
                <a:spcPts val="0"/>
              </a:spcBef>
              <a:spcAft>
                <a:spcPts val="0"/>
              </a:spcAft>
              <a:buNone/>
            </a:pPr>
            <a:r>
              <a:t/>
            </a:r>
            <a:endParaRPr sz="2000">
              <a:latin typeface="Calibri"/>
              <a:ea typeface="Calibri"/>
              <a:cs typeface="Calibri"/>
              <a:sym typeface="Calibri"/>
            </a:endParaRPr>
          </a:p>
        </p:txBody>
      </p:sp>
      <p:sp>
        <p:nvSpPr>
          <p:cNvPr id="115" name="Google Shape;115;g1101a484e94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18eee98868_0_0"/>
          <p:cNvSpPr txBox="1"/>
          <p:nvPr>
            <p:ph type="title"/>
          </p:nvPr>
        </p:nvSpPr>
        <p:spPr>
          <a:xfrm>
            <a:off x="3743200" y="97810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Croydon Mayor’s Hustings</a:t>
            </a:r>
            <a:endParaRPr sz="2088"/>
          </a:p>
        </p:txBody>
      </p:sp>
      <p:pic>
        <p:nvPicPr>
          <p:cNvPr id="121" name="Google Shape;121;g118eee98868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pic>
        <p:nvPicPr>
          <p:cNvPr id="122" name="Google Shape;122;g118eee98868_0_0"/>
          <p:cNvPicPr preferRelativeResize="0"/>
          <p:nvPr/>
        </p:nvPicPr>
        <p:blipFill>
          <a:blip r:embed="rId4">
            <a:alphaModFix/>
          </a:blip>
          <a:stretch>
            <a:fillRect/>
          </a:stretch>
        </p:blipFill>
        <p:spPr>
          <a:xfrm>
            <a:off x="388350" y="189425"/>
            <a:ext cx="3287876" cy="4650276"/>
          </a:xfrm>
          <a:prstGeom prst="rect">
            <a:avLst/>
          </a:prstGeom>
          <a:noFill/>
          <a:ln>
            <a:noFill/>
          </a:ln>
        </p:spPr>
      </p:pic>
      <p:sp>
        <p:nvSpPr>
          <p:cNvPr id="123" name="Google Shape;123;g118eee98868_0_0"/>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t/>
            </a:r>
            <a:endParaRPr sz="2400">
              <a:latin typeface="Calibri"/>
              <a:ea typeface="Calibri"/>
              <a:cs typeface="Calibri"/>
              <a:sym typeface="Calibri"/>
            </a:endParaRPr>
          </a:p>
          <a:p>
            <a:pPr indent="0" lvl="0" marL="914400" rtl="0" algn="l">
              <a:lnSpc>
                <a:spcPct val="100000"/>
              </a:lnSpc>
              <a:spcBef>
                <a:spcPts val="0"/>
              </a:spcBef>
              <a:spcAft>
                <a:spcPts val="0"/>
              </a:spcAft>
              <a:buNone/>
            </a:pPr>
            <a:r>
              <a:t/>
            </a:r>
            <a:endParaRPr sz="2000">
              <a:latin typeface="Calibri"/>
              <a:ea typeface="Calibri"/>
              <a:cs typeface="Calibri"/>
              <a:sym typeface="Calibri"/>
            </a:endParaRPr>
          </a:p>
        </p:txBody>
      </p:sp>
      <p:sp>
        <p:nvSpPr>
          <p:cNvPr id="124" name="Google Shape;124;g118eee98868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- 9th March 2022</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18fafefe0d_0_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solidFill>
                  <a:srgbClr val="38761D"/>
                </a:solidFill>
              </a:rPr>
              <a:t>Croydon Green Network Updates</a:t>
            </a:r>
            <a:endParaRPr>
              <a:solidFill>
                <a:srgbClr val="38761D"/>
              </a:solidFill>
            </a:endParaRPr>
          </a:p>
        </p:txBody>
      </p:sp>
      <p:sp>
        <p:nvSpPr>
          <p:cNvPr id="130" name="Google Shape;130;g118fafefe0d_0_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GB"/>
              <a:t>Croydon Green Network brings together green </a:t>
            </a:r>
            <a:r>
              <a:rPr lang="en-GB"/>
              <a:t>groups</a:t>
            </a:r>
            <a:r>
              <a:rPr lang="en-GB"/>
              <a:t> in Croydon for shared action and support.</a:t>
            </a:r>
            <a:endParaRPr/>
          </a:p>
          <a:p>
            <a:pPr indent="0" lvl="0" marL="0" rtl="0" algn="l">
              <a:spcBef>
                <a:spcPts val="800"/>
              </a:spcBef>
              <a:spcAft>
                <a:spcPts val="0"/>
              </a:spcAft>
              <a:buNone/>
            </a:pPr>
            <a:r>
              <a:rPr lang="en-GB"/>
              <a:t>We are : Croydon Climate Action, XR, Greenpeace, Sustainable Thornton Heath and crystal Palace Transition Town.</a:t>
            </a:r>
            <a:endParaRPr/>
          </a:p>
          <a:p>
            <a:pPr indent="0" lvl="0" marL="0" rtl="0" algn="l">
              <a:spcBef>
                <a:spcPts val="800"/>
              </a:spcBef>
              <a:spcAft>
                <a:spcPts val="0"/>
              </a:spcAft>
              <a:buNone/>
            </a:pPr>
            <a:r>
              <a:rPr lang="en-GB"/>
              <a:t>We have:</a:t>
            </a:r>
            <a:endParaRPr/>
          </a:p>
          <a:p>
            <a:pPr indent="0" lvl="0" marL="0" rtl="0" algn="l">
              <a:spcBef>
                <a:spcPts val="800"/>
              </a:spcBef>
              <a:spcAft>
                <a:spcPts val="0"/>
              </a:spcAft>
              <a:buNone/>
            </a:pPr>
            <a:r>
              <a:rPr lang="en-GB"/>
              <a:t>Met with Cllrs Mohammed Ali cabinet member for sustainability and Cllr Scott Roache Shadow cabinet member for sustainability and will be meeting with Council officer Jamie Dorman, Environmental Services next week. </a:t>
            </a:r>
            <a:endParaRPr/>
          </a:p>
          <a:p>
            <a:pPr indent="0" lvl="0" marL="0" rtl="0" algn="l">
              <a:spcBef>
                <a:spcPts val="800"/>
              </a:spcBef>
              <a:spcAft>
                <a:spcPts val="0"/>
              </a:spcAft>
              <a:buNone/>
            </a:pPr>
            <a:r>
              <a:rPr lang="en-GB"/>
              <a:t>Developed the Mayoral pledge </a:t>
            </a:r>
            <a:endParaRPr/>
          </a:p>
          <a:p>
            <a:pPr indent="0" lvl="0" marL="0" rtl="0" algn="l">
              <a:spcBef>
                <a:spcPts val="800"/>
              </a:spcBef>
              <a:spcAft>
                <a:spcPts val="0"/>
              </a:spcAft>
              <a:buNone/>
            </a:pPr>
            <a:r>
              <a:rPr lang="en-GB"/>
              <a:t>Analysing the Council’s Carbon Neutral plan and how it matches up with the Croydon Climate Crisis Commission Report and how the the Croydon Carbon Neutral Plan matches up with the Croydon Local Plan.</a:t>
            </a:r>
            <a:endParaRPr/>
          </a:p>
        </p:txBody>
      </p:sp>
      <p:sp>
        <p:nvSpPr>
          <p:cNvPr id="131" name="Google Shape;131;g118fafefe0d_0_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