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Black"/>
      <p:bold r:id="rId19"/>
      <p:boldItalic r:id="rId20"/>
    </p:embeddedFon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lack-boldItalic.fntdata"/><Relationship Id="rId11" Type="http://schemas.openxmlformats.org/officeDocument/2006/relationships/slide" Target="slides/slide6.xml"/><Relationship Id="rId22" Type="http://schemas.openxmlformats.org/officeDocument/2006/relationships/font" Target="fonts/Montserrat-bold.fntdata"/><Relationship Id="rId10" Type="http://schemas.openxmlformats.org/officeDocument/2006/relationships/slide" Target="slides/slide5.xml"/><Relationship Id="rId21" Type="http://schemas.openxmlformats.org/officeDocument/2006/relationships/font" Target="fonts/Montserrat-regular.fntdata"/><Relationship Id="rId13" Type="http://schemas.openxmlformats.org/officeDocument/2006/relationships/slide" Target="slides/slide8.xml"/><Relationship Id="rId24" Type="http://schemas.openxmlformats.org/officeDocument/2006/relationships/font" Target="fonts/Montserrat-boldItalic.fntdata"/><Relationship Id="rId12" Type="http://schemas.openxmlformats.org/officeDocument/2006/relationships/slide" Target="slides/slide7.xml"/><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Black-bold.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f824ec15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cf824ec1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f824ec15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f824ec15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0bbf63f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0bbf63f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f824ec15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f824ec15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f824ec15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f824ec15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f824ec15c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cf824ec15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f824ec15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f824ec15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f824ec15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f824ec15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f824ec15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f824ec15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f824ec15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f824ec15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f824ec15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f824ec15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f824ec15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f824ec15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f824ec15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f824ec15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bbc.co.uk/cbbc/findoutmore/blue-peter-apply-for-a-green-badge" TargetMode="External"/><Relationship Id="rId4" Type="http://schemas.openxmlformats.org/officeDocument/2006/relationships/hyperlink" Target="https://friendsoftheearth.uk/take-action/have-fun-together-get-your-planet-protectors-pack-today" TargetMode="External"/><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pan-uk.eaction.org.uk/pesticide-free-london-2021" TargetMode="External"/><Relationship Id="rId4" Type="http://schemas.openxmlformats.org/officeDocument/2006/relationships/hyperlink" Target="https://www.pan-uk.org/pesticide-free-elections-london/" TargetMode="External"/><Relationship Id="rId5" Type="http://schemas.openxmlformats.org/officeDocument/2006/relationships/image" Target="../media/image7.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actionnetwork.org/events/croydon-sutton-london-assembly-elections-hustings-2/"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insidecroydon.com/2021/04/11/garratt-and-cummings-finally-sign-up-for-climate-debat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hyperlink" Target="https://drive.google.com/file/d/15xy1YhIxZrrpg0pWxCksI5PrdB5dReeV/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greennewdealuk.org/" TargetMode="External"/><Relationship Id="rId4" Type="http://schemas.openxmlformats.org/officeDocument/2006/relationships/image" Target="../media/image7.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drive.google.com/file/d/1u6SRCnOpruiKOQR-OD6OdR8wu9_aBBle/view?link_id=2&amp;can_id=77bdf30c9d8dbec61de09e9d97a27d52&amp;source=email-green-jobs-for-all-organiser-update&amp;email_referrer=email_1134750&amp;email_subject=green-jobs-for-all-organiser-update" TargetMode="External"/><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proveg.com/uk/" TargetMode="External"/><Relationship Id="rId4" Type="http://schemas.openxmlformats.org/officeDocument/2006/relationships/hyperlink" Target="https://animalrebellion.org/" TargetMode="External"/><Relationship Id="rId5" Type="http://schemas.openxmlformats.org/officeDocument/2006/relationships/hyperlink" Target="https://www.leeds-live.co.uk/news/leeds-news/leeds-school-dinners-climate-change-17558839" TargetMode="External"/><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1143000" y="3692769"/>
            <a:ext cx="6858000" cy="10209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14th April 2021</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61" name="Google Shape;61;p14"/>
          <p:cNvPicPr preferRelativeResize="0"/>
          <p:nvPr/>
        </p:nvPicPr>
        <p:blipFill rotWithShape="1">
          <a:blip r:embed="rId3">
            <a:alphaModFix/>
          </a:blip>
          <a:srcRect b="0" l="0" r="0" t="0"/>
          <a:stretch/>
        </p:blipFill>
        <p:spPr>
          <a:xfrm>
            <a:off x="1216856" y="328988"/>
            <a:ext cx="6710288" cy="32150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Earth Day 2021</a:t>
            </a:r>
            <a:endParaRPr>
              <a:latin typeface="Calibri"/>
              <a:ea typeface="Calibri"/>
              <a:cs typeface="Calibri"/>
              <a:sym typeface="Calibri"/>
            </a:endParaRPr>
          </a:p>
        </p:txBody>
      </p:sp>
      <p:sp>
        <p:nvSpPr>
          <p:cNvPr id="138" name="Google Shape;138;p23"/>
          <p:cNvSpPr txBox="1"/>
          <p:nvPr>
            <p:ph idx="1" type="body"/>
          </p:nvPr>
        </p:nvSpPr>
        <p:spPr>
          <a:xfrm>
            <a:off x="228300" y="978400"/>
            <a:ext cx="8286900" cy="3654300"/>
          </a:xfrm>
          <a:prstGeom prst="rect">
            <a:avLst/>
          </a:prstGeom>
        </p:spPr>
        <p:txBody>
          <a:bodyPr anchorCtr="0" anchor="t" bIns="34275" lIns="68575" spcFirstLastPara="1" rIns="68575" wrap="square" tIns="34275">
            <a:noAutofit/>
          </a:bodyPr>
          <a:lstStyle/>
          <a:p>
            <a:pPr indent="-358775" lvl="0" marL="4572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Earth Day is an annual event on 22nd April to demonstrate support for environmental protection.</a:t>
            </a:r>
            <a:endParaRPr sz="2050">
              <a:solidFill>
                <a:srgbClr val="000000"/>
              </a:solidFill>
              <a:latin typeface="Calibri"/>
              <a:ea typeface="Calibri"/>
              <a:cs typeface="Calibri"/>
              <a:sym typeface="Calibri"/>
            </a:endParaRPr>
          </a:p>
          <a:p>
            <a:pPr indent="-358775" lvl="0" marL="4572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Ideas for children:</a:t>
            </a:r>
            <a:endParaRPr sz="2050">
              <a:solidFill>
                <a:srgbClr val="000000"/>
              </a:solidFill>
              <a:latin typeface="Calibri"/>
              <a:ea typeface="Calibri"/>
              <a:cs typeface="Calibri"/>
              <a:sym typeface="Calibri"/>
            </a:endParaRPr>
          </a:p>
          <a:p>
            <a:pPr indent="-358775" lvl="1" marL="9144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Blue Peter Green badge - three Power, Plastic and Plants Pledges for at least two weeks - claim </a:t>
            </a:r>
            <a:r>
              <a:rPr lang="en-GB" sz="2050" u="sng">
                <a:solidFill>
                  <a:schemeClr val="hlink"/>
                </a:solidFill>
                <a:latin typeface="Calibri"/>
                <a:ea typeface="Calibri"/>
                <a:cs typeface="Calibri"/>
                <a:sym typeface="Calibri"/>
                <a:hlinkClick r:id="rId3"/>
              </a:rPr>
              <a:t>here</a:t>
            </a:r>
            <a:endParaRPr sz="2050">
              <a:solidFill>
                <a:srgbClr val="000000"/>
              </a:solidFill>
              <a:latin typeface="Calibri"/>
              <a:ea typeface="Calibri"/>
              <a:cs typeface="Calibri"/>
              <a:sym typeface="Calibri"/>
            </a:endParaRPr>
          </a:p>
          <a:p>
            <a:pPr indent="-358775" lvl="1" marL="9144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Friends of the Earth HQ have Planet Protector packs for children, in exchange for a donation - order </a:t>
            </a:r>
            <a:r>
              <a:rPr lang="en-GB" sz="2050" u="sng">
                <a:solidFill>
                  <a:schemeClr val="hlink"/>
                </a:solidFill>
                <a:latin typeface="Calibri"/>
                <a:ea typeface="Calibri"/>
                <a:cs typeface="Calibri"/>
                <a:sym typeface="Calibri"/>
                <a:hlinkClick r:id="rId4"/>
              </a:rPr>
              <a:t>here</a:t>
            </a:r>
            <a:endParaRPr sz="2050">
              <a:solidFill>
                <a:srgbClr val="000000"/>
              </a:solidFill>
              <a:latin typeface="Calibri"/>
              <a:ea typeface="Calibri"/>
              <a:cs typeface="Calibri"/>
              <a:sym typeface="Calibri"/>
            </a:endParaRPr>
          </a:p>
          <a:p>
            <a:pPr indent="-358775" lvl="0" marL="4572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Any other ideas we could do on the day?</a:t>
            </a:r>
            <a:endParaRPr sz="2050">
              <a:solidFill>
                <a:srgbClr val="000000"/>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850">
              <a:solidFill>
                <a:srgbClr val="000000"/>
              </a:solidFill>
              <a:latin typeface="Calibri"/>
              <a:ea typeface="Calibri"/>
              <a:cs typeface="Calibri"/>
              <a:sym typeface="Calibri"/>
            </a:endParaRPr>
          </a:p>
        </p:txBody>
      </p:sp>
      <p:pic>
        <p:nvPicPr>
          <p:cNvPr id="139" name="Google Shape;139;p23"/>
          <p:cNvPicPr preferRelativeResize="0"/>
          <p:nvPr/>
        </p:nvPicPr>
        <p:blipFill rotWithShape="1">
          <a:blip r:embed="rId5">
            <a:alphaModFix/>
          </a:blip>
          <a:srcRect b="0" l="0" r="0" t="0"/>
          <a:stretch/>
        </p:blipFill>
        <p:spPr>
          <a:xfrm>
            <a:off x="7608863" y="139303"/>
            <a:ext cx="1392699" cy="667269"/>
          </a:xfrm>
          <a:prstGeom prst="rect">
            <a:avLst/>
          </a:prstGeom>
          <a:noFill/>
          <a:ln>
            <a:noFill/>
          </a:ln>
        </p:spPr>
      </p:pic>
      <p:sp>
        <p:nvSpPr>
          <p:cNvPr id="140" name="Google Shape;140;p23"/>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Pesticide Action Network</a:t>
            </a:r>
            <a:endParaRPr>
              <a:latin typeface="Calibri"/>
              <a:ea typeface="Calibri"/>
              <a:cs typeface="Calibri"/>
              <a:sym typeface="Calibri"/>
            </a:endParaRPr>
          </a:p>
        </p:txBody>
      </p:sp>
      <p:sp>
        <p:nvSpPr>
          <p:cNvPr id="146" name="Google Shape;146;p24"/>
          <p:cNvSpPr txBox="1"/>
          <p:nvPr>
            <p:ph idx="1" type="body"/>
          </p:nvPr>
        </p:nvSpPr>
        <p:spPr>
          <a:xfrm>
            <a:off x="228450" y="871800"/>
            <a:ext cx="6888000" cy="3035700"/>
          </a:xfrm>
          <a:prstGeom prst="rect">
            <a:avLst/>
          </a:prstGeom>
        </p:spPr>
        <p:txBody>
          <a:bodyPr anchorCtr="0" anchor="t" bIns="34275" lIns="68575" spcFirstLastPara="1" rIns="68575" wrap="square" tIns="34275">
            <a:noAutofit/>
          </a:bodyPr>
          <a:lstStyle/>
          <a:p>
            <a:pPr indent="-352425" lvl="0" marL="457200" rtl="0" algn="l">
              <a:lnSpc>
                <a:spcPct val="115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Across London, pesticides are still being sprayed in parks, playgrounds, pavements, schools and other public spaces. Many of these pesticides have been linked to serious health problems and contribute to biodiversity decline.</a:t>
            </a:r>
            <a:endParaRPr sz="1950">
              <a:solidFill>
                <a:srgbClr val="000000"/>
              </a:solidFill>
              <a:latin typeface="Calibri"/>
              <a:ea typeface="Calibri"/>
              <a:cs typeface="Calibri"/>
              <a:sym typeface="Calibri"/>
            </a:endParaRPr>
          </a:p>
          <a:p>
            <a:pPr indent="-352425" lvl="0" marL="457200" rtl="0" algn="l">
              <a:lnSpc>
                <a:spcPct val="115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More than a third of London boroughs have ended, or significantly reduced, their pesticide use. </a:t>
            </a:r>
            <a:endParaRPr sz="1950">
              <a:solidFill>
                <a:srgbClr val="000000"/>
              </a:solidFill>
              <a:latin typeface="Calibri"/>
              <a:ea typeface="Calibri"/>
              <a:cs typeface="Calibri"/>
              <a:sym typeface="Calibri"/>
            </a:endParaRPr>
          </a:p>
          <a:p>
            <a:pPr indent="-352425" lvl="0" marL="457200" rtl="0" algn="l">
              <a:lnSpc>
                <a:spcPct val="115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By getting people to send an </a:t>
            </a:r>
            <a:r>
              <a:rPr lang="en-GB" sz="1950" u="sng">
                <a:solidFill>
                  <a:schemeClr val="hlink"/>
                </a:solidFill>
                <a:latin typeface="Calibri"/>
                <a:ea typeface="Calibri"/>
                <a:cs typeface="Calibri"/>
                <a:sym typeface="Calibri"/>
                <a:hlinkClick r:id="rId3"/>
              </a:rPr>
              <a:t>email </a:t>
            </a:r>
            <a:r>
              <a:rPr lang="en-GB" sz="1950">
                <a:solidFill>
                  <a:srgbClr val="000000"/>
                </a:solidFill>
                <a:latin typeface="Calibri"/>
                <a:ea typeface="Calibri"/>
                <a:cs typeface="Calibri"/>
                <a:sym typeface="Calibri"/>
              </a:rPr>
              <a:t>to candidates and creating a buzz on social media we’re hoping to use the mayoral elections as an opportunity to make all of London pesticide-free!</a:t>
            </a:r>
            <a:endParaRPr sz="195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GB" sz="1950" u="sng">
                <a:solidFill>
                  <a:schemeClr val="hlink"/>
                </a:solidFill>
                <a:latin typeface="Calibri"/>
                <a:ea typeface="Calibri"/>
                <a:cs typeface="Calibri"/>
                <a:sym typeface="Calibri"/>
                <a:hlinkClick r:id="rId4"/>
              </a:rPr>
              <a:t>https://www.pan-uk.org/pesticide-free-elections-london/</a:t>
            </a:r>
            <a:r>
              <a:rPr lang="en-GB" sz="1950">
                <a:solidFill>
                  <a:srgbClr val="000000"/>
                </a:solidFill>
                <a:latin typeface="Calibri"/>
                <a:ea typeface="Calibri"/>
                <a:cs typeface="Calibri"/>
                <a:sym typeface="Calibri"/>
              </a:rPr>
              <a:t> </a:t>
            </a:r>
            <a:endParaRPr sz="1950">
              <a:solidFill>
                <a:srgbClr val="000000"/>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750">
              <a:solidFill>
                <a:srgbClr val="000000"/>
              </a:solidFill>
              <a:latin typeface="Calibri"/>
              <a:ea typeface="Calibri"/>
              <a:cs typeface="Calibri"/>
              <a:sym typeface="Calibri"/>
            </a:endParaRPr>
          </a:p>
        </p:txBody>
      </p:sp>
      <p:pic>
        <p:nvPicPr>
          <p:cNvPr id="147" name="Google Shape;147;p24"/>
          <p:cNvPicPr preferRelativeResize="0"/>
          <p:nvPr/>
        </p:nvPicPr>
        <p:blipFill rotWithShape="1">
          <a:blip r:embed="rId5">
            <a:alphaModFix/>
          </a:blip>
          <a:srcRect b="0" l="0" r="0" t="0"/>
          <a:stretch/>
        </p:blipFill>
        <p:spPr>
          <a:xfrm>
            <a:off x="7608863" y="139303"/>
            <a:ext cx="1392699" cy="667269"/>
          </a:xfrm>
          <a:prstGeom prst="rect">
            <a:avLst/>
          </a:prstGeom>
          <a:noFill/>
          <a:ln>
            <a:noFill/>
          </a:ln>
        </p:spPr>
      </p:pic>
      <p:sp>
        <p:nvSpPr>
          <p:cNvPr id="148" name="Google Shape;148;p24"/>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pic>
        <p:nvPicPr>
          <p:cNvPr id="149" name="Google Shape;149;p24"/>
          <p:cNvPicPr preferRelativeResize="0"/>
          <p:nvPr/>
        </p:nvPicPr>
        <p:blipFill>
          <a:blip r:embed="rId6">
            <a:alphaModFix/>
          </a:blip>
          <a:stretch>
            <a:fillRect/>
          </a:stretch>
        </p:blipFill>
        <p:spPr>
          <a:xfrm>
            <a:off x="6432350" y="3285226"/>
            <a:ext cx="2569200" cy="1343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2776050" y="2074650"/>
            <a:ext cx="36555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sz="3300">
                <a:latin typeface="Calibri"/>
                <a:ea typeface="Calibri"/>
                <a:cs typeface="Calibri"/>
                <a:sym typeface="Calibri"/>
              </a:rPr>
              <a:t>Any other business?</a:t>
            </a:r>
            <a:endParaRPr sz="3300">
              <a:latin typeface="Calibri"/>
              <a:ea typeface="Calibri"/>
              <a:cs typeface="Calibri"/>
              <a:sym typeface="Calibri"/>
            </a:endParaRPr>
          </a:p>
        </p:txBody>
      </p:sp>
      <p:pic>
        <p:nvPicPr>
          <p:cNvPr id="155" name="Google Shape;155;p25"/>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156" name="Google Shape;156;p25"/>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1512900" y="906450"/>
            <a:ext cx="6118200" cy="33306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SzPts val="990"/>
              <a:buNone/>
            </a:pPr>
            <a:r>
              <a:rPr lang="en-GB" sz="2770">
                <a:latin typeface="Calibri"/>
                <a:ea typeface="Calibri"/>
                <a:cs typeface="Calibri"/>
                <a:sym typeface="Calibri"/>
              </a:rPr>
              <a:t>Don’t forget to register for the hustings!</a:t>
            </a:r>
            <a:endParaRPr sz="2770">
              <a:latin typeface="Calibri"/>
              <a:ea typeface="Calibri"/>
              <a:cs typeface="Calibri"/>
              <a:sym typeface="Calibri"/>
            </a:endParaRPr>
          </a:p>
          <a:p>
            <a:pPr indent="0" lvl="0" marL="0" rtl="0" algn="ctr">
              <a:spcBef>
                <a:spcPts val="0"/>
              </a:spcBef>
              <a:spcAft>
                <a:spcPts val="0"/>
              </a:spcAft>
              <a:buSzPts val="990"/>
              <a:buNone/>
            </a:pPr>
            <a:r>
              <a:rPr lang="en-GB" sz="2770" u="sng">
                <a:solidFill>
                  <a:schemeClr val="hlink"/>
                </a:solidFill>
                <a:latin typeface="Calibri"/>
                <a:ea typeface="Calibri"/>
                <a:cs typeface="Calibri"/>
                <a:sym typeface="Calibri"/>
                <a:hlinkClick r:id="rId3"/>
              </a:rPr>
              <a:t>https://actionnetwork.org/events/croydon-sutton-london-assembly-elections-hustings-2/</a:t>
            </a:r>
            <a:endParaRPr sz="2770">
              <a:latin typeface="Calibri"/>
              <a:ea typeface="Calibri"/>
              <a:cs typeface="Calibri"/>
              <a:sym typeface="Calibri"/>
            </a:endParaRPr>
          </a:p>
          <a:p>
            <a:pPr indent="0" lvl="0" marL="0" rtl="0" algn="ctr">
              <a:spcBef>
                <a:spcPts val="0"/>
              </a:spcBef>
              <a:spcAft>
                <a:spcPts val="0"/>
              </a:spcAft>
              <a:buSzPts val="990"/>
              <a:buNone/>
            </a:pPr>
            <a:r>
              <a:t/>
            </a:r>
            <a:endParaRPr sz="2770">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GB" sz="2770">
                <a:latin typeface="Calibri"/>
                <a:ea typeface="Calibri"/>
                <a:cs typeface="Calibri"/>
                <a:sym typeface="Calibri"/>
              </a:rPr>
              <a:t>Wednesday 12th May</a:t>
            </a:r>
            <a:endParaRPr sz="2770">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GB" sz="2770">
                <a:latin typeface="Calibri"/>
                <a:ea typeface="Calibri"/>
                <a:cs typeface="Calibri"/>
                <a:sym typeface="Calibri"/>
              </a:rPr>
              <a:t>18:30 - 19:30</a:t>
            </a:r>
            <a:endParaRPr sz="2770">
              <a:latin typeface="Calibri"/>
              <a:ea typeface="Calibri"/>
              <a:cs typeface="Calibri"/>
              <a:sym typeface="Calibri"/>
            </a:endParaRPr>
          </a:p>
        </p:txBody>
      </p:sp>
      <p:pic>
        <p:nvPicPr>
          <p:cNvPr id="162" name="Google Shape;162;p26"/>
          <p:cNvPicPr preferRelativeResize="0"/>
          <p:nvPr/>
        </p:nvPicPr>
        <p:blipFill rotWithShape="1">
          <a:blip r:embed="rId4">
            <a:alphaModFix/>
          </a:blip>
          <a:srcRect b="0" l="0" r="0" t="0"/>
          <a:stretch/>
        </p:blipFill>
        <p:spPr>
          <a:xfrm>
            <a:off x="7608863" y="139303"/>
            <a:ext cx="1392699" cy="667269"/>
          </a:xfrm>
          <a:prstGeom prst="rect">
            <a:avLst/>
          </a:prstGeom>
          <a:noFill/>
          <a:ln>
            <a:noFill/>
          </a:ln>
        </p:spPr>
      </p:pic>
      <p:sp>
        <p:nvSpPr>
          <p:cNvPr id="163" name="Google Shape;163;p26"/>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67" name="Google Shape;67;p15"/>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lnSpcReduction="20000"/>
          </a:bodyPr>
          <a:lstStyle/>
          <a:p>
            <a:pPr indent="-381000" lvl="0" marL="381000" rtl="0" algn="l">
              <a:lnSpc>
                <a:spcPct val="90000"/>
              </a:lnSpc>
              <a:spcBef>
                <a:spcPts val="0"/>
              </a:spcBef>
              <a:spcAft>
                <a:spcPts val="0"/>
              </a:spcAft>
              <a:buClr>
                <a:schemeClr val="dk1"/>
              </a:buClr>
              <a:buSzPts val="2400"/>
              <a:buFont typeface="Calibri"/>
              <a:buAutoNum type="arabicPeriod"/>
            </a:pPr>
            <a:r>
              <a:rPr lang="en-GB" sz="2400">
                <a:latin typeface="Calibri"/>
                <a:ea typeface="Calibri"/>
                <a:cs typeface="Calibri"/>
                <a:sym typeface="Calibri"/>
              </a:rPr>
              <a:t>Update on Mayoral campaign</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Hustings info and questions</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Green New Deal</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Feed our Future campaign</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Earth Day - 22nd April 2021</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Pesticide Action Network</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Any other business</a:t>
            </a:r>
            <a:endParaRPr sz="2400">
              <a:latin typeface="Calibri"/>
              <a:ea typeface="Calibri"/>
              <a:cs typeface="Calibri"/>
              <a:sym typeface="Calibri"/>
            </a:endParaRPr>
          </a:p>
        </p:txBody>
      </p:sp>
      <p:sp>
        <p:nvSpPr>
          <p:cNvPr id="68" name="Google Shape;68;p15"/>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sp>
        <p:nvSpPr>
          <p:cNvPr id="69" name="Google Shape;69;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GB"/>
              <a:t>‹#›</a:t>
            </a:fld>
            <a:endParaRPr/>
          </a:p>
        </p:txBody>
      </p:sp>
      <p:pic>
        <p:nvPicPr>
          <p:cNvPr id="70" name="Google Shape;70;p15"/>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Update on Mayoral Campaign</a:t>
            </a:r>
            <a:endParaRPr>
              <a:latin typeface="Calibri"/>
              <a:ea typeface="Calibri"/>
              <a:cs typeface="Calibri"/>
              <a:sym typeface="Calibri"/>
            </a:endParaRPr>
          </a:p>
        </p:txBody>
      </p:sp>
      <p:sp>
        <p:nvSpPr>
          <p:cNvPr id="76" name="Google Shape;76;p16"/>
          <p:cNvSpPr txBox="1"/>
          <p:nvPr>
            <p:ph idx="1" type="body"/>
          </p:nvPr>
        </p:nvSpPr>
        <p:spPr>
          <a:xfrm>
            <a:off x="628650" y="1168375"/>
            <a:ext cx="7886700" cy="3464400"/>
          </a:xfrm>
          <a:prstGeom prst="rect">
            <a:avLst/>
          </a:prstGeom>
        </p:spPr>
        <p:txBody>
          <a:bodyPr anchorCtr="0" anchor="t" bIns="34275" lIns="68575" spcFirstLastPara="1" rIns="68575" wrap="square" tIns="34275">
            <a:noAutofit/>
          </a:bodyPr>
          <a:lstStyle/>
          <a:p>
            <a:pPr indent="0" lvl="0" marL="0" rtl="0" algn="l">
              <a:lnSpc>
                <a:spcPct val="70000"/>
              </a:lnSpc>
              <a:spcBef>
                <a:spcPts val="800"/>
              </a:spcBef>
              <a:spcAft>
                <a:spcPts val="0"/>
              </a:spcAft>
              <a:buSzPts val="1018"/>
              <a:buNone/>
            </a:pPr>
            <a:r>
              <a:rPr lang="en-GB" sz="2050">
                <a:solidFill>
                  <a:srgbClr val="000000"/>
                </a:solidFill>
                <a:latin typeface="Calibri"/>
                <a:ea typeface="Calibri"/>
                <a:cs typeface="Calibri"/>
                <a:sym typeface="Calibri"/>
              </a:rPr>
              <a:t>Since last meeting…</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Organised and started advertising the hustings event next week</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0"/>
              </a:spcAft>
              <a:buSzPts val="1018"/>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Got Patsy Cummings (Labour) and Neil Garratt (Conservative) to agree to come to the hustings</a:t>
            </a:r>
            <a:endParaRPr sz="2050">
              <a:solidFill>
                <a:srgbClr val="000000"/>
              </a:solidFill>
              <a:latin typeface="Calibri"/>
              <a:ea typeface="Calibri"/>
              <a:cs typeface="Calibri"/>
              <a:sym typeface="Calibri"/>
            </a:endParaRPr>
          </a:p>
          <a:p>
            <a:pPr indent="0" lvl="0" marL="457200" rtl="0" algn="l">
              <a:lnSpc>
                <a:spcPct val="70000"/>
              </a:lnSpc>
              <a:spcBef>
                <a:spcPts val="1200"/>
              </a:spcBef>
              <a:spcAft>
                <a:spcPts val="0"/>
              </a:spcAft>
              <a:buSzPts val="1018"/>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Article published on Inside Croydon </a:t>
            </a:r>
            <a:r>
              <a:rPr lang="en-GB" sz="2050" u="sng">
                <a:solidFill>
                  <a:schemeClr val="hlink"/>
                </a:solidFill>
                <a:latin typeface="Calibri"/>
                <a:ea typeface="Calibri"/>
                <a:cs typeface="Calibri"/>
                <a:sym typeface="Calibri"/>
                <a:hlinkClick r:id="rId3"/>
              </a:rPr>
              <a:t>here</a:t>
            </a:r>
            <a:endParaRPr sz="2050">
              <a:solidFill>
                <a:srgbClr val="000000"/>
              </a:solidFill>
              <a:latin typeface="Calibri"/>
              <a:ea typeface="Calibri"/>
              <a:cs typeface="Calibri"/>
              <a:sym typeface="Calibri"/>
            </a:endParaRPr>
          </a:p>
          <a:p>
            <a:pPr indent="0" lvl="0" marL="457200" rtl="0" algn="l">
              <a:lnSpc>
                <a:spcPct val="70000"/>
              </a:lnSpc>
              <a:spcBef>
                <a:spcPts val="1200"/>
              </a:spcBef>
              <a:spcAft>
                <a:spcPts val="0"/>
              </a:spcAft>
              <a:buSzPts val="1018"/>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Created an </a:t>
            </a:r>
            <a:r>
              <a:rPr lang="en-GB" sz="2050">
                <a:solidFill>
                  <a:srgbClr val="000000"/>
                </a:solidFill>
                <a:latin typeface="Calibri"/>
                <a:ea typeface="Calibri"/>
                <a:cs typeface="Calibri"/>
                <a:sym typeface="Calibri"/>
              </a:rPr>
              <a:t>infographic</a:t>
            </a:r>
            <a:r>
              <a:rPr lang="en-GB" sz="2050">
                <a:solidFill>
                  <a:srgbClr val="000000"/>
                </a:solidFill>
                <a:latin typeface="Calibri"/>
                <a:ea typeface="Calibri"/>
                <a:cs typeface="Calibri"/>
                <a:sym typeface="Calibri"/>
              </a:rPr>
              <a:t> about the elections to send to schools (see next slide)</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1200"/>
              </a:spcAft>
              <a:buSzPts val="1018"/>
              <a:buNone/>
            </a:pPr>
            <a:r>
              <a:t/>
            </a:r>
            <a:endParaRPr sz="2050">
              <a:solidFill>
                <a:srgbClr val="000000"/>
              </a:solidFill>
              <a:latin typeface="Calibri"/>
              <a:ea typeface="Calibri"/>
              <a:cs typeface="Calibri"/>
              <a:sym typeface="Calibri"/>
            </a:endParaRPr>
          </a:p>
        </p:txBody>
      </p:sp>
      <p:pic>
        <p:nvPicPr>
          <p:cNvPr id="77" name="Google Shape;77;p16"/>
          <p:cNvPicPr preferRelativeResize="0"/>
          <p:nvPr/>
        </p:nvPicPr>
        <p:blipFill rotWithShape="1">
          <a:blip r:embed="rId4">
            <a:alphaModFix/>
          </a:blip>
          <a:srcRect b="0" l="0" r="0" t="0"/>
          <a:stretch/>
        </p:blipFill>
        <p:spPr>
          <a:xfrm>
            <a:off x="7608863" y="139303"/>
            <a:ext cx="1392699" cy="667269"/>
          </a:xfrm>
          <a:prstGeom prst="rect">
            <a:avLst/>
          </a:prstGeom>
          <a:noFill/>
          <a:ln>
            <a:noFill/>
          </a:ln>
        </p:spPr>
      </p:pic>
      <p:sp>
        <p:nvSpPr>
          <p:cNvPr id="78" name="Google Shape;78;p16"/>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84" name="Google Shape;84;p17"/>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pic>
        <p:nvPicPr>
          <p:cNvPr id="85" name="Google Shape;85;p17"/>
          <p:cNvPicPr preferRelativeResize="0"/>
          <p:nvPr/>
        </p:nvPicPr>
        <p:blipFill>
          <a:blip r:embed="rId4">
            <a:alphaModFix/>
          </a:blip>
          <a:stretch>
            <a:fillRect/>
          </a:stretch>
        </p:blipFill>
        <p:spPr>
          <a:xfrm>
            <a:off x="152400" y="152400"/>
            <a:ext cx="4147631" cy="4497875"/>
          </a:xfrm>
          <a:prstGeom prst="rect">
            <a:avLst/>
          </a:prstGeom>
          <a:noFill/>
          <a:ln>
            <a:noFill/>
          </a:ln>
        </p:spPr>
      </p:pic>
      <p:sp>
        <p:nvSpPr>
          <p:cNvPr id="86" name="Google Shape;86;p17"/>
          <p:cNvSpPr txBox="1"/>
          <p:nvPr/>
        </p:nvSpPr>
        <p:spPr>
          <a:xfrm>
            <a:off x="4740625" y="1101225"/>
            <a:ext cx="39348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Calibri"/>
                <a:ea typeface="Calibri"/>
                <a:cs typeface="Calibri"/>
                <a:sym typeface="Calibri"/>
              </a:rPr>
              <a:t>Let us know if you want a copy of the PDF to send to any schools you have links with!</a:t>
            </a:r>
            <a:endParaRPr sz="1900">
              <a:latin typeface="Calibri"/>
              <a:ea typeface="Calibri"/>
              <a:cs typeface="Calibri"/>
              <a:sym typeface="Calibri"/>
            </a:endParaRPr>
          </a:p>
          <a:p>
            <a:pPr indent="0" lvl="0" marL="0" rtl="0" algn="l">
              <a:spcBef>
                <a:spcPts val="0"/>
              </a:spcBef>
              <a:spcAft>
                <a:spcPts val="0"/>
              </a:spcAft>
              <a:buNone/>
            </a:pPr>
            <a:r>
              <a:t/>
            </a:r>
            <a:endParaRPr sz="1900">
              <a:latin typeface="Calibri"/>
              <a:ea typeface="Calibri"/>
              <a:cs typeface="Calibri"/>
              <a:sym typeface="Calibri"/>
            </a:endParaRPr>
          </a:p>
          <a:p>
            <a:pPr indent="0" lvl="0" marL="0" rtl="0" algn="l">
              <a:spcBef>
                <a:spcPts val="0"/>
              </a:spcBef>
              <a:spcAft>
                <a:spcPts val="0"/>
              </a:spcAft>
              <a:buNone/>
            </a:pPr>
            <a:r>
              <a:rPr lang="en-GB" sz="1900">
                <a:latin typeface="Calibri"/>
                <a:ea typeface="Calibri"/>
                <a:cs typeface="Calibri"/>
                <a:sym typeface="Calibri"/>
              </a:rPr>
              <a:t>Doc can be found </a:t>
            </a:r>
            <a:r>
              <a:rPr lang="en-GB" sz="1900" u="sng">
                <a:solidFill>
                  <a:schemeClr val="hlink"/>
                </a:solidFill>
                <a:latin typeface="Calibri"/>
                <a:ea typeface="Calibri"/>
                <a:cs typeface="Calibri"/>
                <a:sym typeface="Calibri"/>
                <a:hlinkClick r:id="rId5"/>
              </a:rPr>
              <a:t>here</a:t>
            </a:r>
            <a:r>
              <a:rPr lang="en-GB" sz="1900">
                <a:latin typeface="Calibri"/>
                <a:ea typeface="Calibri"/>
                <a:cs typeface="Calibri"/>
                <a:sym typeface="Calibri"/>
              </a:rPr>
              <a:t>.</a:t>
            </a:r>
            <a:endParaRPr sz="19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Hustings - 21st April 2021</a:t>
            </a:r>
            <a:endParaRPr>
              <a:latin typeface="Calibri"/>
              <a:ea typeface="Calibri"/>
              <a:cs typeface="Calibri"/>
              <a:sym typeface="Calibri"/>
            </a:endParaRPr>
          </a:p>
        </p:txBody>
      </p:sp>
      <p:sp>
        <p:nvSpPr>
          <p:cNvPr id="92" name="Google Shape;92;p18"/>
          <p:cNvSpPr txBox="1"/>
          <p:nvPr>
            <p:ph idx="1" type="body"/>
          </p:nvPr>
        </p:nvSpPr>
        <p:spPr>
          <a:xfrm>
            <a:off x="628650" y="1168375"/>
            <a:ext cx="7886700" cy="3464400"/>
          </a:xfrm>
          <a:prstGeom prst="rect">
            <a:avLst/>
          </a:prstGeom>
        </p:spPr>
        <p:txBody>
          <a:bodyPr anchorCtr="0" anchor="t" bIns="34275" lIns="68575" spcFirstLastPara="1" rIns="68575" wrap="square" tIns="34275">
            <a:noAutofit/>
          </a:bodyPr>
          <a:lstStyle/>
          <a:p>
            <a:pPr indent="-358775" lvl="0" marL="457200" rtl="0" algn="l">
              <a:lnSpc>
                <a:spcPct val="70000"/>
              </a:lnSpc>
              <a:spcBef>
                <a:spcPts val="8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All 4 candidates attending!</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0"/>
              </a:spcAft>
              <a:buSzPts val="1018"/>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Do you have any questions you wanted to add? Bear in mind we only have 1 hour!</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1200"/>
              </a:spcAft>
              <a:buSzPts val="1018"/>
              <a:buNone/>
            </a:pPr>
            <a:r>
              <a:t/>
            </a:r>
            <a:endParaRPr sz="2050">
              <a:solidFill>
                <a:srgbClr val="000000"/>
              </a:solidFill>
              <a:latin typeface="Calibri"/>
              <a:ea typeface="Calibri"/>
              <a:cs typeface="Calibri"/>
              <a:sym typeface="Calibri"/>
            </a:endParaRPr>
          </a:p>
        </p:txBody>
      </p:sp>
      <p:pic>
        <p:nvPicPr>
          <p:cNvPr id="93" name="Google Shape;93;p18"/>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94" name="Google Shape;94;p18"/>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Green New Deal UK</a:t>
            </a:r>
            <a:endParaRPr>
              <a:latin typeface="Calibri"/>
              <a:ea typeface="Calibri"/>
              <a:cs typeface="Calibri"/>
              <a:sym typeface="Calibri"/>
            </a:endParaRPr>
          </a:p>
        </p:txBody>
      </p:sp>
      <p:sp>
        <p:nvSpPr>
          <p:cNvPr id="100" name="Google Shape;100;p19"/>
          <p:cNvSpPr txBox="1"/>
          <p:nvPr>
            <p:ph idx="1" type="body"/>
          </p:nvPr>
        </p:nvSpPr>
        <p:spPr>
          <a:xfrm>
            <a:off x="335750" y="978400"/>
            <a:ext cx="8514300" cy="3654300"/>
          </a:xfrm>
          <a:prstGeom prst="rect">
            <a:avLst/>
          </a:prstGeom>
        </p:spPr>
        <p:txBody>
          <a:bodyPr anchorCtr="0" anchor="t" bIns="34275" lIns="68575" spcFirstLastPara="1" rIns="68575" wrap="square" tIns="34275">
            <a:noAutofit/>
          </a:bodyPr>
          <a:lstStyle/>
          <a:p>
            <a:pPr indent="-371475" lvl="0" marL="457200" rtl="0" algn="l">
              <a:lnSpc>
                <a:spcPct val="115000"/>
              </a:lnSpc>
              <a:spcBef>
                <a:spcPts val="0"/>
              </a:spcBef>
              <a:spcAft>
                <a:spcPts val="0"/>
              </a:spcAft>
              <a:buClr>
                <a:srgbClr val="000000"/>
              </a:buClr>
              <a:buSzPts val="2250"/>
              <a:buFont typeface="Calibri"/>
              <a:buChar char="●"/>
            </a:pPr>
            <a:r>
              <a:rPr lang="en-GB" sz="2250">
                <a:solidFill>
                  <a:srgbClr val="000000"/>
                </a:solidFill>
                <a:latin typeface="Calibri"/>
                <a:ea typeface="Calibri"/>
                <a:cs typeface="Calibri"/>
                <a:sym typeface="Calibri"/>
              </a:rPr>
              <a:t>A non-profit group working to implement a </a:t>
            </a:r>
            <a:r>
              <a:rPr lang="en-GB" sz="2250" u="sng">
                <a:solidFill>
                  <a:schemeClr val="hlink"/>
                </a:solidFill>
                <a:latin typeface="Calibri"/>
                <a:ea typeface="Calibri"/>
                <a:cs typeface="Calibri"/>
                <a:sym typeface="Calibri"/>
                <a:hlinkClick r:id="rId3"/>
              </a:rPr>
              <a:t>Green New Deal</a:t>
            </a:r>
            <a:r>
              <a:rPr lang="en-GB" sz="2250">
                <a:solidFill>
                  <a:srgbClr val="000000"/>
                </a:solidFill>
                <a:latin typeface="Calibri"/>
                <a:ea typeface="Calibri"/>
                <a:cs typeface="Calibri"/>
                <a:sym typeface="Calibri"/>
              </a:rPr>
              <a:t> in the UK that comprises “decent housing, well-paid and secure jobs, and an environment that doesn’t make us sick”.</a:t>
            </a:r>
            <a:endParaRPr sz="2250">
              <a:solidFill>
                <a:srgbClr val="000000"/>
              </a:solidFill>
              <a:latin typeface="Calibri"/>
              <a:ea typeface="Calibri"/>
              <a:cs typeface="Calibri"/>
              <a:sym typeface="Calibri"/>
            </a:endParaRPr>
          </a:p>
          <a:p>
            <a:pPr indent="-371475" lvl="0" marL="457200" rtl="0" algn="l">
              <a:lnSpc>
                <a:spcPct val="115000"/>
              </a:lnSpc>
              <a:spcBef>
                <a:spcPts val="0"/>
              </a:spcBef>
              <a:spcAft>
                <a:spcPts val="0"/>
              </a:spcAft>
              <a:buClr>
                <a:srgbClr val="000000"/>
              </a:buClr>
              <a:buSzPts val="2250"/>
              <a:buFont typeface="Calibri"/>
              <a:buChar char="●"/>
            </a:pPr>
            <a:r>
              <a:rPr lang="en-GB" sz="2250">
                <a:solidFill>
                  <a:srgbClr val="000000"/>
                </a:solidFill>
                <a:latin typeface="Calibri"/>
                <a:ea typeface="Calibri"/>
                <a:cs typeface="Calibri"/>
                <a:sym typeface="Calibri"/>
              </a:rPr>
              <a:t>Change the way we think about green jobs:</a:t>
            </a:r>
            <a:endParaRPr sz="2250">
              <a:solidFill>
                <a:srgbClr val="000000"/>
              </a:solidFill>
              <a:latin typeface="Calibri"/>
              <a:ea typeface="Calibri"/>
              <a:cs typeface="Calibri"/>
              <a:sym typeface="Calibri"/>
            </a:endParaRPr>
          </a:p>
          <a:p>
            <a:pPr indent="-371475" lvl="1" marL="914400" rtl="0" algn="l">
              <a:lnSpc>
                <a:spcPct val="150000"/>
              </a:lnSpc>
              <a:spcBef>
                <a:spcPts val="1200"/>
              </a:spcBef>
              <a:spcAft>
                <a:spcPts val="0"/>
              </a:spcAft>
              <a:buClr>
                <a:srgbClr val="000000"/>
              </a:buClr>
              <a:buSzPts val="2250"/>
              <a:buFont typeface="Calibri"/>
              <a:buChar char="○"/>
            </a:pPr>
            <a:r>
              <a:rPr lang="en-GB" sz="2000">
                <a:solidFill>
                  <a:srgbClr val="4BAE4A"/>
                </a:solidFill>
                <a:latin typeface="Montserrat Black"/>
                <a:ea typeface="Montserrat Black"/>
                <a:cs typeface="Montserrat Black"/>
                <a:sym typeface="Montserrat Black"/>
              </a:rPr>
              <a:t>What are Green Jobs? </a:t>
            </a:r>
            <a:r>
              <a:rPr b="1" lang="en-GB" sz="1600">
                <a:solidFill>
                  <a:srgbClr val="221C47"/>
                </a:solidFill>
                <a:latin typeface="Montserrat"/>
                <a:ea typeface="Montserrat"/>
                <a:cs typeface="Montserrat"/>
                <a:sym typeface="Montserrat"/>
              </a:rPr>
              <a:t>Green jobs are low carbon jobs, or jobs that help us move to a post-carbon economy</a:t>
            </a:r>
            <a:r>
              <a:rPr lang="en-GB" sz="1600">
                <a:solidFill>
                  <a:srgbClr val="221C47"/>
                </a:solidFill>
                <a:latin typeface="Montserrat"/>
                <a:ea typeface="Montserrat"/>
                <a:cs typeface="Montserrat"/>
                <a:sym typeface="Montserrat"/>
              </a:rPr>
              <a:t>. Alongside jobs in renewable energy or insulating homes, planting trees or restoring habitats jobs in caring sectors like health, childcare and education, as well as jobs in low carbon forms of farming, are green jobs. </a:t>
            </a:r>
            <a:endParaRPr sz="2650">
              <a:solidFill>
                <a:srgbClr val="000000"/>
              </a:solidFill>
              <a:latin typeface="Calibri"/>
              <a:ea typeface="Calibri"/>
              <a:cs typeface="Calibri"/>
              <a:sym typeface="Calibri"/>
            </a:endParaRPr>
          </a:p>
          <a:p>
            <a:pPr indent="0" lvl="0" marL="0" rtl="0" algn="l">
              <a:lnSpc>
                <a:spcPct val="70000"/>
              </a:lnSpc>
              <a:spcBef>
                <a:spcPts val="1200"/>
              </a:spcBef>
              <a:spcAft>
                <a:spcPts val="1200"/>
              </a:spcAft>
              <a:buSzPts val="1018"/>
              <a:buNone/>
            </a:pPr>
            <a:r>
              <a:t/>
            </a:r>
            <a:endParaRPr sz="2050">
              <a:solidFill>
                <a:srgbClr val="000000"/>
              </a:solidFill>
              <a:latin typeface="Calibri"/>
              <a:ea typeface="Calibri"/>
              <a:cs typeface="Calibri"/>
              <a:sym typeface="Calibri"/>
            </a:endParaRPr>
          </a:p>
        </p:txBody>
      </p:sp>
      <p:pic>
        <p:nvPicPr>
          <p:cNvPr id="101" name="Google Shape;101;p19"/>
          <p:cNvPicPr preferRelativeResize="0"/>
          <p:nvPr/>
        </p:nvPicPr>
        <p:blipFill rotWithShape="1">
          <a:blip r:embed="rId4">
            <a:alphaModFix/>
          </a:blip>
          <a:srcRect b="0" l="0" r="0" t="0"/>
          <a:stretch/>
        </p:blipFill>
        <p:spPr>
          <a:xfrm>
            <a:off x="7608863" y="139303"/>
            <a:ext cx="1392699" cy="667269"/>
          </a:xfrm>
          <a:prstGeom prst="rect">
            <a:avLst/>
          </a:prstGeom>
          <a:noFill/>
          <a:ln>
            <a:noFill/>
          </a:ln>
        </p:spPr>
      </p:pic>
      <p:sp>
        <p:nvSpPr>
          <p:cNvPr id="102" name="Google Shape;102;p19"/>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pic>
        <p:nvPicPr>
          <p:cNvPr id="103" name="Google Shape;103;p19"/>
          <p:cNvPicPr preferRelativeResize="0"/>
          <p:nvPr/>
        </p:nvPicPr>
        <p:blipFill>
          <a:blip r:embed="rId5">
            <a:alphaModFix/>
          </a:blip>
          <a:stretch>
            <a:fillRect/>
          </a:stretch>
        </p:blipFill>
        <p:spPr>
          <a:xfrm>
            <a:off x="5359830" y="83150"/>
            <a:ext cx="1705320" cy="77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Green New Deal UK - Report</a:t>
            </a:r>
            <a:endParaRPr>
              <a:latin typeface="Calibri"/>
              <a:ea typeface="Calibri"/>
              <a:cs typeface="Calibri"/>
              <a:sym typeface="Calibri"/>
            </a:endParaRPr>
          </a:p>
        </p:txBody>
      </p:sp>
      <p:sp>
        <p:nvSpPr>
          <p:cNvPr id="109" name="Google Shape;109;p20"/>
          <p:cNvSpPr txBox="1"/>
          <p:nvPr>
            <p:ph idx="1" type="body"/>
          </p:nvPr>
        </p:nvSpPr>
        <p:spPr>
          <a:xfrm>
            <a:off x="185400" y="862725"/>
            <a:ext cx="8773200" cy="3654300"/>
          </a:xfrm>
          <a:prstGeom prst="rect">
            <a:avLst/>
          </a:prstGeom>
        </p:spPr>
        <p:txBody>
          <a:bodyPr anchorCtr="0" anchor="t" bIns="34275" lIns="68575" spcFirstLastPara="1" rIns="68575" wrap="square" tIns="34275">
            <a:noAutofit/>
          </a:bodyPr>
          <a:lstStyle/>
          <a:p>
            <a:pPr indent="-352425" lvl="0" marL="457200" rtl="0" algn="l">
              <a:lnSpc>
                <a:spcPct val="115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Just released </a:t>
            </a:r>
            <a:r>
              <a:rPr lang="en-GB" sz="1950" u="sng">
                <a:solidFill>
                  <a:schemeClr val="hlink"/>
                </a:solidFill>
                <a:latin typeface="Calibri"/>
                <a:ea typeface="Calibri"/>
                <a:cs typeface="Calibri"/>
                <a:sym typeface="Calibri"/>
                <a:hlinkClick r:id="rId3"/>
              </a:rPr>
              <a:t>data </a:t>
            </a:r>
            <a:r>
              <a:rPr lang="en-GB" sz="1950">
                <a:solidFill>
                  <a:srgbClr val="000000"/>
                </a:solidFill>
                <a:latin typeface="Calibri"/>
                <a:ea typeface="Calibri"/>
                <a:cs typeface="Calibri"/>
                <a:sym typeface="Calibri"/>
              </a:rPr>
              <a:t>about how many green jobs can be created in Croydon </a:t>
            </a:r>
            <a:endParaRPr sz="1950">
              <a:solidFill>
                <a:srgbClr val="000000"/>
              </a:solidFill>
              <a:latin typeface="Calibri"/>
              <a:ea typeface="Calibri"/>
              <a:cs typeface="Calibri"/>
              <a:sym typeface="Calibri"/>
            </a:endParaRPr>
          </a:p>
          <a:p>
            <a:pPr indent="-352425" lvl="1" marL="914400" rtl="0" algn="l">
              <a:lnSpc>
                <a:spcPct val="115000"/>
              </a:lnSpc>
              <a:spcBef>
                <a:spcPts val="0"/>
              </a:spcBef>
              <a:spcAft>
                <a:spcPts val="0"/>
              </a:spcAft>
              <a:buClr>
                <a:srgbClr val="000000"/>
              </a:buClr>
              <a:buSzPts val="1950"/>
              <a:buFont typeface="Calibri"/>
              <a:buChar char="○"/>
            </a:pPr>
            <a:r>
              <a:rPr b="1" lang="en-GB" sz="1950">
                <a:solidFill>
                  <a:srgbClr val="000000"/>
                </a:solidFill>
                <a:latin typeface="Calibri"/>
                <a:ea typeface="Calibri"/>
                <a:cs typeface="Calibri"/>
                <a:sym typeface="Calibri"/>
              </a:rPr>
              <a:t>Data is embargoed until 19th April at 10:30pm</a:t>
            </a:r>
            <a:endParaRPr b="1" sz="195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95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95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950">
              <a:solidFill>
                <a:srgbClr val="000000"/>
              </a:solidFill>
              <a:latin typeface="Calibri"/>
              <a:ea typeface="Calibri"/>
              <a:cs typeface="Calibri"/>
              <a:sym typeface="Calibri"/>
            </a:endParaRPr>
          </a:p>
          <a:p>
            <a:pPr indent="-352425" lvl="0" marL="457200" rtl="0" algn="l">
              <a:lnSpc>
                <a:spcPct val="115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In summary, </a:t>
            </a:r>
            <a:r>
              <a:rPr lang="en-GB" sz="1950">
                <a:solidFill>
                  <a:srgbClr val="38761D"/>
                </a:solidFill>
                <a:latin typeface="Calibri"/>
                <a:ea typeface="Calibri"/>
                <a:cs typeface="Calibri"/>
                <a:sym typeface="Calibri"/>
              </a:rPr>
              <a:t>4,301</a:t>
            </a:r>
            <a:r>
              <a:rPr lang="en-GB" sz="1950">
                <a:solidFill>
                  <a:srgbClr val="38761D"/>
                </a:solidFill>
                <a:latin typeface="Calibri"/>
                <a:ea typeface="Calibri"/>
                <a:cs typeface="Calibri"/>
                <a:sym typeface="Calibri"/>
              </a:rPr>
              <a:t> short-term jobs</a:t>
            </a:r>
            <a:r>
              <a:rPr lang="en-GB" sz="1950">
                <a:solidFill>
                  <a:srgbClr val="000000"/>
                </a:solidFill>
                <a:latin typeface="Calibri"/>
                <a:ea typeface="Calibri"/>
                <a:cs typeface="Calibri"/>
                <a:sym typeface="Calibri"/>
              </a:rPr>
              <a:t> and </a:t>
            </a:r>
            <a:r>
              <a:rPr lang="en-GB" sz="1950">
                <a:solidFill>
                  <a:srgbClr val="38761D"/>
                </a:solidFill>
                <a:latin typeface="Calibri"/>
                <a:ea typeface="Calibri"/>
                <a:cs typeface="Calibri"/>
                <a:sym typeface="Calibri"/>
              </a:rPr>
              <a:t>10,379</a:t>
            </a:r>
            <a:r>
              <a:rPr lang="en-GB" sz="1950">
                <a:solidFill>
                  <a:srgbClr val="38761D"/>
                </a:solidFill>
                <a:latin typeface="Calibri"/>
                <a:ea typeface="Calibri"/>
                <a:cs typeface="Calibri"/>
                <a:sym typeface="Calibri"/>
              </a:rPr>
              <a:t> long-term jobs</a:t>
            </a:r>
            <a:endParaRPr sz="1950">
              <a:solidFill>
                <a:srgbClr val="38761D"/>
              </a:solidFill>
              <a:latin typeface="Calibri"/>
              <a:ea typeface="Calibri"/>
              <a:cs typeface="Calibri"/>
              <a:sym typeface="Calibri"/>
            </a:endParaRPr>
          </a:p>
          <a:p>
            <a:pPr indent="-352425" lvl="0" marL="457200" rtl="0" algn="l">
              <a:lnSpc>
                <a:spcPct val="115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They want us to</a:t>
            </a:r>
            <a:r>
              <a:rPr lang="en-GB" sz="1950">
                <a:solidFill>
                  <a:srgbClr val="000000"/>
                </a:solidFill>
                <a:latin typeface="Calibri"/>
                <a:ea typeface="Calibri"/>
                <a:cs typeface="Calibri"/>
                <a:sym typeface="Calibri"/>
              </a:rPr>
              <a:t> take action locally to: </a:t>
            </a:r>
            <a:endParaRPr sz="1950">
              <a:solidFill>
                <a:srgbClr val="000000"/>
              </a:solidFill>
              <a:latin typeface="Calibri"/>
              <a:ea typeface="Calibri"/>
              <a:cs typeface="Calibri"/>
              <a:sym typeface="Calibri"/>
            </a:endParaRPr>
          </a:p>
          <a:p>
            <a:pPr indent="-339725" lvl="1" marL="914400" rtl="0" algn="l">
              <a:lnSpc>
                <a:spcPct val="115000"/>
              </a:lnSpc>
              <a:spcBef>
                <a:spcPts val="0"/>
              </a:spcBef>
              <a:spcAft>
                <a:spcPts val="0"/>
              </a:spcAft>
              <a:buClr>
                <a:srgbClr val="000000"/>
              </a:buClr>
              <a:buSzPts val="1750"/>
              <a:buFont typeface="Calibri"/>
              <a:buChar char="○"/>
            </a:pPr>
            <a:r>
              <a:rPr lang="en-GB" sz="1750">
                <a:solidFill>
                  <a:srgbClr val="000000"/>
                </a:solidFill>
                <a:latin typeface="Calibri"/>
                <a:ea typeface="Calibri"/>
                <a:cs typeface="Calibri"/>
                <a:sym typeface="Calibri"/>
              </a:rPr>
              <a:t>Put pressure on MPs to provide Green Jobs for people in their constituencies</a:t>
            </a:r>
            <a:endParaRPr sz="1750">
              <a:solidFill>
                <a:srgbClr val="000000"/>
              </a:solidFill>
              <a:latin typeface="Calibri"/>
              <a:ea typeface="Calibri"/>
              <a:cs typeface="Calibri"/>
              <a:sym typeface="Calibri"/>
            </a:endParaRPr>
          </a:p>
          <a:p>
            <a:pPr indent="-339725" lvl="1" marL="914400" rtl="0" algn="l">
              <a:lnSpc>
                <a:spcPct val="115000"/>
              </a:lnSpc>
              <a:spcBef>
                <a:spcPts val="0"/>
              </a:spcBef>
              <a:spcAft>
                <a:spcPts val="0"/>
              </a:spcAft>
              <a:buClr>
                <a:srgbClr val="000000"/>
              </a:buClr>
              <a:buSzPts val="1750"/>
              <a:buFont typeface="Calibri"/>
              <a:buChar char="○"/>
            </a:pPr>
            <a:r>
              <a:rPr lang="en-GB" sz="1750">
                <a:solidFill>
                  <a:srgbClr val="000000"/>
                </a:solidFill>
                <a:latin typeface="Calibri"/>
                <a:ea typeface="Calibri"/>
                <a:cs typeface="Calibri"/>
                <a:sym typeface="Calibri"/>
              </a:rPr>
              <a:t>Show your community the potential for green jobs locally and build the strength of voices demanding them </a:t>
            </a:r>
            <a:endParaRPr sz="1750">
              <a:solidFill>
                <a:srgbClr val="000000"/>
              </a:solidFill>
              <a:latin typeface="Calibri"/>
              <a:ea typeface="Calibri"/>
              <a:cs typeface="Calibri"/>
              <a:sym typeface="Calibri"/>
            </a:endParaRPr>
          </a:p>
          <a:p>
            <a:pPr indent="-339725" lvl="1" marL="914400" rtl="0" algn="l">
              <a:lnSpc>
                <a:spcPct val="115000"/>
              </a:lnSpc>
              <a:spcBef>
                <a:spcPts val="0"/>
              </a:spcBef>
              <a:spcAft>
                <a:spcPts val="0"/>
              </a:spcAft>
              <a:buClr>
                <a:srgbClr val="000000"/>
              </a:buClr>
              <a:buSzPts val="1750"/>
              <a:buFont typeface="Calibri"/>
              <a:buChar char="○"/>
            </a:pPr>
            <a:r>
              <a:rPr lang="en-GB" sz="1750">
                <a:solidFill>
                  <a:srgbClr val="000000"/>
                </a:solidFill>
                <a:latin typeface="Calibri"/>
                <a:ea typeface="Calibri"/>
                <a:cs typeface="Calibri"/>
                <a:sym typeface="Calibri"/>
              </a:rPr>
              <a:t>Help people understand what a Green New Deal is by providing a tangible example of what it means for people’s lives</a:t>
            </a:r>
            <a:endParaRPr sz="175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950">
              <a:solidFill>
                <a:srgbClr val="000000"/>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750">
              <a:solidFill>
                <a:srgbClr val="000000"/>
              </a:solidFill>
              <a:latin typeface="Calibri"/>
              <a:ea typeface="Calibri"/>
              <a:cs typeface="Calibri"/>
              <a:sym typeface="Calibri"/>
            </a:endParaRPr>
          </a:p>
        </p:txBody>
      </p:sp>
      <p:pic>
        <p:nvPicPr>
          <p:cNvPr id="110" name="Google Shape;110;p20"/>
          <p:cNvPicPr preferRelativeResize="0"/>
          <p:nvPr/>
        </p:nvPicPr>
        <p:blipFill rotWithShape="1">
          <a:blip r:embed="rId4">
            <a:alphaModFix/>
          </a:blip>
          <a:srcRect b="0" l="0" r="0" t="0"/>
          <a:stretch/>
        </p:blipFill>
        <p:spPr>
          <a:xfrm>
            <a:off x="7608863" y="139303"/>
            <a:ext cx="1392699" cy="667269"/>
          </a:xfrm>
          <a:prstGeom prst="rect">
            <a:avLst/>
          </a:prstGeom>
          <a:noFill/>
          <a:ln>
            <a:noFill/>
          </a:ln>
        </p:spPr>
      </p:pic>
      <p:sp>
        <p:nvSpPr>
          <p:cNvPr id="111" name="Google Shape;111;p2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pic>
        <p:nvPicPr>
          <p:cNvPr id="112" name="Google Shape;112;p20"/>
          <p:cNvPicPr preferRelativeResize="0"/>
          <p:nvPr/>
        </p:nvPicPr>
        <p:blipFill>
          <a:blip r:embed="rId5">
            <a:alphaModFix/>
          </a:blip>
          <a:stretch>
            <a:fillRect/>
          </a:stretch>
        </p:blipFill>
        <p:spPr>
          <a:xfrm>
            <a:off x="5359830" y="83150"/>
            <a:ext cx="1705320" cy="779575"/>
          </a:xfrm>
          <a:prstGeom prst="rect">
            <a:avLst/>
          </a:prstGeom>
          <a:noFill/>
          <a:ln>
            <a:noFill/>
          </a:ln>
        </p:spPr>
      </p:pic>
      <p:pic>
        <p:nvPicPr>
          <p:cNvPr id="113" name="Google Shape;113;p20"/>
          <p:cNvPicPr preferRelativeResize="0"/>
          <p:nvPr/>
        </p:nvPicPr>
        <p:blipFill>
          <a:blip r:embed="rId6">
            <a:alphaModFix/>
          </a:blip>
          <a:stretch>
            <a:fillRect/>
          </a:stretch>
        </p:blipFill>
        <p:spPr>
          <a:xfrm>
            <a:off x="0" y="1595514"/>
            <a:ext cx="9143999" cy="8956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What are CCA doing about this?</a:t>
            </a:r>
            <a:endParaRPr>
              <a:latin typeface="Calibri"/>
              <a:ea typeface="Calibri"/>
              <a:cs typeface="Calibri"/>
              <a:sym typeface="Calibri"/>
            </a:endParaRPr>
          </a:p>
        </p:txBody>
      </p:sp>
      <p:sp>
        <p:nvSpPr>
          <p:cNvPr id="119" name="Google Shape;119;p21"/>
          <p:cNvSpPr txBox="1"/>
          <p:nvPr>
            <p:ph idx="1" type="body"/>
          </p:nvPr>
        </p:nvSpPr>
        <p:spPr>
          <a:xfrm>
            <a:off x="228300" y="978400"/>
            <a:ext cx="8773200" cy="3654300"/>
          </a:xfrm>
          <a:prstGeom prst="rect">
            <a:avLst/>
          </a:prstGeom>
        </p:spPr>
        <p:txBody>
          <a:bodyPr anchorCtr="0" anchor="t" bIns="34275" lIns="68575" spcFirstLastPara="1" rIns="68575" wrap="square" tIns="34275">
            <a:noAutofit/>
          </a:bodyPr>
          <a:lstStyle/>
          <a:p>
            <a:pPr indent="-365125" lvl="0" marL="457200" rtl="0" algn="l">
              <a:lnSpc>
                <a:spcPct val="115000"/>
              </a:lnSpc>
              <a:spcBef>
                <a:spcPts val="0"/>
              </a:spcBef>
              <a:spcAft>
                <a:spcPts val="0"/>
              </a:spcAft>
              <a:buClr>
                <a:srgbClr val="000000"/>
              </a:buClr>
              <a:buSzPts val="2150"/>
              <a:buFont typeface="Calibri"/>
              <a:buChar char="●"/>
            </a:pPr>
            <a:r>
              <a:rPr lang="en-GB" sz="2150">
                <a:solidFill>
                  <a:srgbClr val="000000"/>
                </a:solidFill>
                <a:latin typeface="Calibri"/>
                <a:ea typeface="Calibri"/>
                <a:cs typeface="Calibri"/>
                <a:sym typeface="Calibri"/>
              </a:rPr>
              <a:t>We will be sending out a </a:t>
            </a:r>
            <a:r>
              <a:rPr b="1" lang="en-GB" sz="2150">
                <a:solidFill>
                  <a:srgbClr val="000000"/>
                </a:solidFill>
                <a:latin typeface="Calibri"/>
                <a:ea typeface="Calibri"/>
                <a:cs typeface="Calibri"/>
                <a:sym typeface="Calibri"/>
              </a:rPr>
              <a:t>press release</a:t>
            </a:r>
            <a:r>
              <a:rPr lang="en-GB" sz="2150">
                <a:solidFill>
                  <a:srgbClr val="000000"/>
                </a:solidFill>
                <a:latin typeface="Calibri"/>
                <a:ea typeface="Calibri"/>
                <a:cs typeface="Calibri"/>
                <a:sym typeface="Calibri"/>
              </a:rPr>
              <a:t> to highlight these potential jobs and get people talking</a:t>
            </a:r>
            <a:endParaRPr sz="2150">
              <a:solidFill>
                <a:srgbClr val="000000"/>
              </a:solidFill>
              <a:latin typeface="Calibri"/>
              <a:ea typeface="Calibri"/>
              <a:cs typeface="Calibri"/>
              <a:sym typeface="Calibri"/>
            </a:endParaRPr>
          </a:p>
          <a:p>
            <a:pPr indent="-365125" lvl="0" marL="457200" rtl="0" algn="l">
              <a:lnSpc>
                <a:spcPct val="115000"/>
              </a:lnSpc>
              <a:spcBef>
                <a:spcPts val="0"/>
              </a:spcBef>
              <a:spcAft>
                <a:spcPts val="0"/>
              </a:spcAft>
              <a:buClr>
                <a:srgbClr val="000000"/>
              </a:buClr>
              <a:buSzPts val="2150"/>
              <a:buFont typeface="Calibri"/>
              <a:buChar char="●"/>
            </a:pPr>
            <a:r>
              <a:rPr lang="en-GB" sz="2150">
                <a:solidFill>
                  <a:srgbClr val="000000"/>
                </a:solidFill>
                <a:latin typeface="Calibri"/>
                <a:ea typeface="Calibri"/>
                <a:cs typeface="Calibri"/>
                <a:sym typeface="Calibri"/>
              </a:rPr>
              <a:t>Pressure Croydon MPs to commit to signing the Early Day Motion (EDM) in parliament on green jobs for the week of 19th April </a:t>
            </a:r>
            <a:endParaRPr sz="2150">
              <a:solidFill>
                <a:srgbClr val="000000"/>
              </a:solidFill>
              <a:latin typeface="Calibri"/>
              <a:ea typeface="Calibri"/>
              <a:cs typeface="Calibri"/>
              <a:sym typeface="Calibri"/>
            </a:endParaRPr>
          </a:p>
          <a:p>
            <a:pPr indent="-365125" lvl="0" marL="457200" rtl="0" algn="l">
              <a:lnSpc>
                <a:spcPct val="115000"/>
              </a:lnSpc>
              <a:spcBef>
                <a:spcPts val="0"/>
              </a:spcBef>
              <a:spcAft>
                <a:spcPts val="0"/>
              </a:spcAft>
              <a:buClr>
                <a:srgbClr val="000000"/>
              </a:buClr>
              <a:buSzPts val="2150"/>
              <a:buFont typeface="Calibri"/>
              <a:buChar char="●"/>
            </a:pPr>
            <a:r>
              <a:rPr lang="en-GB" sz="2150">
                <a:solidFill>
                  <a:srgbClr val="000000"/>
                </a:solidFill>
                <a:latin typeface="Calibri"/>
                <a:ea typeface="Calibri"/>
                <a:cs typeface="Calibri"/>
                <a:sym typeface="Calibri"/>
              </a:rPr>
              <a:t>Action Day on Saturday 24th April</a:t>
            </a:r>
            <a:endParaRPr sz="2150">
              <a:solidFill>
                <a:srgbClr val="000000"/>
              </a:solidFill>
              <a:latin typeface="Calibri"/>
              <a:ea typeface="Calibri"/>
              <a:cs typeface="Calibri"/>
              <a:sym typeface="Calibri"/>
            </a:endParaRPr>
          </a:p>
          <a:p>
            <a:pPr indent="-365125" lvl="1" marL="914400" rtl="0" algn="l">
              <a:lnSpc>
                <a:spcPct val="115000"/>
              </a:lnSpc>
              <a:spcBef>
                <a:spcPts val="0"/>
              </a:spcBef>
              <a:spcAft>
                <a:spcPts val="0"/>
              </a:spcAft>
              <a:buClr>
                <a:srgbClr val="000000"/>
              </a:buClr>
              <a:buSzPts val="2150"/>
              <a:buFont typeface="Calibri"/>
              <a:buChar char="○"/>
            </a:pPr>
            <a:r>
              <a:rPr lang="en-GB" sz="2150">
                <a:solidFill>
                  <a:srgbClr val="000000"/>
                </a:solidFill>
                <a:latin typeface="Calibri"/>
                <a:ea typeface="Calibri"/>
                <a:cs typeface="Calibri"/>
                <a:sym typeface="Calibri"/>
              </a:rPr>
              <a:t>Socially-distanced queues of up to 6 people across the country to represent people </a:t>
            </a:r>
            <a:r>
              <a:rPr lang="en-GB" sz="2150">
                <a:solidFill>
                  <a:srgbClr val="000000"/>
                </a:solidFill>
                <a:latin typeface="Calibri"/>
                <a:ea typeface="Calibri"/>
                <a:cs typeface="Calibri"/>
                <a:sym typeface="Calibri"/>
              </a:rPr>
              <a:t>queuing</a:t>
            </a:r>
            <a:r>
              <a:rPr lang="en-GB" sz="2150">
                <a:solidFill>
                  <a:srgbClr val="000000"/>
                </a:solidFill>
                <a:latin typeface="Calibri"/>
                <a:ea typeface="Calibri"/>
                <a:cs typeface="Calibri"/>
                <a:sym typeface="Calibri"/>
              </a:rPr>
              <a:t> up for green jobs</a:t>
            </a:r>
            <a:endParaRPr sz="2150">
              <a:solidFill>
                <a:srgbClr val="000000"/>
              </a:solidFill>
              <a:latin typeface="Calibri"/>
              <a:ea typeface="Calibri"/>
              <a:cs typeface="Calibri"/>
              <a:sym typeface="Calibri"/>
            </a:endParaRPr>
          </a:p>
          <a:p>
            <a:pPr indent="-365125" lvl="1" marL="914400" rtl="0" algn="l">
              <a:lnSpc>
                <a:spcPct val="115000"/>
              </a:lnSpc>
              <a:spcBef>
                <a:spcPts val="0"/>
              </a:spcBef>
              <a:spcAft>
                <a:spcPts val="0"/>
              </a:spcAft>
              <a:buClr>
                <a:srgbClr val="000000"/>
              </a:buClr>
              <a:buSzPts val="2150"/>
              <a:buFont typeface="Calibri"/>
              <a:buChar char="○"/>
            </a:pPr>
            <a:r>
              <a:rPr lang="en-GB" sz="2150">
                <a:solidFill>
                  <a:srgbClr val="000000"/>
                </a:solidFill>
                <a:latin typeface="Calibri"/>
                <a:ea typeface="Calibri"/>
                <a:cs typeface="Calibri"/>
                <a:sym typeface="Calibri"/>
              </a:rPr>
              <a:t>Creating queues of lego people/cardboard people</a:t>
            </a:r>
            <a:endParaRPr sz="2150">
              <a:solidFill>
                <a:srgbClr val="000000"/>
              </a:solidFill>
              <a:latin typeface="Calibri"/>
              <a:ea typeface="Calibri"/>
              <a:cs typeface="Calibri"/>
              <a:sym typeface="Calibri"/>
            </a:endParaRPr>
          </a:p>
          <a:p>
            <a:pPr indent="-365125" lvl="1" marL="914400" rtl="0" algn="l">
              <a:lnSpc>
                <a:spcPct val="115000"/>
              </a:lnSpc>
              <a:spcBef>
                <a:spcPts val="0"/>
              </a:spcBef>
              <a:spcAft>
                <a:spcPts val="0"/>
              </a:spcAft>
              <a:buClr>
                <a:srgbClr val="000000"/>
              </a:buClr>
              <a:buSzPts val="2150"/>
              <a:buFont typeface="Calibri"/>
              <a:buChar char="○"/>
            </a:pPr>
            <a:r>
              <a:rPr i="1" lang="en-GB" sz="2150">
                <a:solidFill>
                  <a:srgbClr val="000000"/>
                </a:solidFill>
                <a:latin typeface="Calibri"/>
                <a:ea typeface="Calibri"/>
                <a:cs typeface="Calibri"/>
                <a:sym typeface="Calibri"/>
              </a:rPr>
              <a:t>Do you want to get involved?</a:t>
            </a:r>
            <a:endParaRPr i="1" sz="215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150">
              <a:solidFill>
                <a:srgbClr val="000000"/>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950">
              <a:solidFill>
                <a:srgbClr val="000000"/>
              </a:solidFill>
              <a:latin typeface="Calibri"/>
              <a:ea typeface="Calibri"/>
              <a:cs typeface="Calibri"/>
              <a:sym typeface="Calibri"/>
            </a:endParaRPr>
          </a:p>
        </p:txBody>
      </p:sp>
      <p:pic>
        <p:nvPicPr>
          <p:cNvPr id="120" name="Google Shape;120;p21"/>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121" name="Google Shape;121;p21"/>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pic>
        <p:nvPicPr>
          <p:cNvPr id="122" name="Google Shape;122;p21"/>
          <p:cNvPicPr preferRelativeResize="0"/>
          <p:nvPr/>
        </p:nvPicPr>
        <p:blipFill>
          <a:blip r:embed="rId4">
            <a:alphaModFix/>
          </a:blip>
          <a:stretch>
            <a:fillRect/>
          </a:stretch>
        </p:blipFill>
        <p:spPr>
          <a:xfrm>
            <a:off x="5359830" y="83150"/>
            <a:ext cx="1705320" cy="77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Feed Our Future Campaign</a:t>
            </a:r>
            <a:endParaRPr>
              <a:latin typeface="Calibri"/>
              <a:ea typeface="Calibri"/>
              <a:cs typeface="Calibri"/>
              <a:sym typeface="Calibri"/>
            </a:endParaRPr>
          </a:p>
        </p:txBody>
      </p:sp>
      <p:sp>
        <p:nvSpPr>
          <p:cNvPr id="128" name="Google Shape;128;p22"/>
          <p:cNvSpPr txBox="1"/>
          <p:nvPr>
            <p:ph idx="1" type="body"/>
          </p:nvPr>
        </p:nvSpPr>
        <p:spPr>
          <a:xfrm>
            <a:off x="228300" y="978400"/>
            <a:ext cx="6553500" cy="3654300"/>
          </a:xfrm>
          <a:prstGeom prst="rect">
            <a:avLst/>
          </a:prstGeom>
        </p:spPr>
        <p:txBody>
          <a:bodyPr anchorCtr="0" anchor="t" bIns="34275" lIns="68575" spcFirstLastPara="1" rIns="68575" wrap="square" tIns="34275">
            <a:noAutofit/>
          </a:bodyPr>
          <a:lstStyle/>
          <a:p>
            <a:pPr indent="-358775" lvl="0" marL="457200" rtl="0" algn="l">
              <a:lnSpc>
                <a:spcPct val="115000"/>
              </a:lnSpc>
              <a:spcBef>
                <a:spcPts val="0"/>
              </a:spcBef>
              <a:spcAft>
                <a:spcPts val="0"/>
              </a:spcAft>
              <a:buClr>
                <a:srgbClr val="000000"/>
              </a:buClr>
              <a:buSzPts val="2050"/>
              <a:buFont typeface="Calibri"/>
              <a:buChar char="●"/>
            </a:pPr>
            <a:r>
              <a:rPr lang="en-GB" sz="2050">
                <a:solidFill>
                  <a:schemeClr val="dk1"/>
                </a:solidFill>
                <a:latin typeface="Calibri"/>
                <a:ea typeface="Calibri"/>
                <a:cs typeface="Calibri"/>
                <a:sym typeface="Calibri"/>
              </a:rPr>
              <a:t>Getting more plant-based options in our schools would help the climate, children’s health and save the council money!</a:t>
            </a:r>
            <a:endParaRPr sz="2050">
              <a:solidFill>
                <a:schemeClr val="dk1"/>
              </a:solidFill>
              <a:latin typeface="Calibri"/>
              <a:ea typeface="Calibri"/>
              <a:cs typeface="Calibri"/>
              <a:sym typeface="Calibri"/>
            </a:endParaRPr>
          </a:p>
          <a:p>
            <a:pPr indent="-358775" lvl="0" marL="4572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Connie, Katherine and Alex (CCA member) have met with </a:t>
            </a:r>
            <a:r>
              <a:rPr lang="en-GB" sz="2050" u="sng">
                <a:solidFill>
                  <a:schemeClr val="hlink"/>
                </a:solidFill>
                <a:latin typeface="Calibri"/>
                <a:ea typeface="Calibri"/>
                <a:cs typeface="Calibri"/>
                <a:sym typeface="Calibri"/>
                <a:hlinkClick r:id="rId3"/>
              </a:rPr>
              <a:t>ProVeg</a:t>
            </a:r>
            <a:r>
              <a:rPr lang="en-GB" sz="2050">
                <a:solidFill>
                  <a:srgbClr val="000000"/>
                </a:solidFill>
                <a:latin typeface="Calibri"/>
                <a:ea typeface="Calibri"/>
                <a:cs typeface="Calibri"/>
                <a:sym typeface="Calibri"/>
              </a:rPr>
              <a:t> and attended a talk by </a:t>
            </a:r>
            <a:r>
              <a:rPr lang="en-GB" sz="2050" u="sng">
                <a:solidFill>
                  <a:schemeClr val="hlink"/>
                </a:solidFill>
                <a:latin typeface="Calibri"/>
                <a:ea typeface="Calibri"/>
                <a:cs typeface="Calibri"/>
                <a:sym typeface="Calibri"/>
                <a:hlinkClick r:id="rId4"/>
              </a:rPr>
              <a:t>Animal Rebellion</a:t>
            </a:r>
            <a:endParaRPr sz="2050">
              <a:solidFill>
                <a:srgbClr val="000000"/>
              </a:solidFill>
              <a:latin typeface="Calibri"/>
              <a:ea typeface="Calibri"/>
              <a:cs typeface="Calibri"/>
              <a:sym typeface="Calibri"/>
            </a:endParaRPr>
          </a:p>
          <a:p>
            <a:pPr indent="-358775" lvl="0" marL="4572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In Leeds, the council has introduced more </a:t>
            </a:r>
            <a:r>
              <a:rPr lang="en-GB" sz="2050" u="sng">
                <a:solidFill>
                  <a:schemeClr val="hlink"/>
                </a:solidFill>
                <a:latin typeface="Calibri"/>
                <a:ea typeface="Calibri"/>
                <a:cs typeface="Calibri"/>
                <a:sym typeface="Calibri"/>
                <a:hlinkClick r:id="rId5"/>
              </a:rPr>
              <a:t>plant-based and veggie options</a:t>
            </a:r>
            <a:r>
              <a:rPr lang="en-GB" sz="2050">
                <a:solidFill>
                  <a:srgbClr val="000000"/>
                </a:solidFill>
                <a:latin typeface="Calibri"/>
                <a:ea typeface="Calibri"/>
                <a:cs typeface="Calibri"/>
                <a:sym typeface="Calibri"/>
              </a:rPr>
              <a:t> to over 180 schools</a:t>
            </a:r>
            <a:endParaRPr sz="2050">
              <a:solidFill>
                <a:srgbClr val="000000"/>
              </a:solidFill>
              <a:latin typeface="Calibri"/>
              <a:ea typeface="Calibri"/>
              <a:cs typeface="Calibri"/>
              <a:sym typeface="Calibri"/>
            </a:endParaRPr>
          </a:p>
          <a:p>
            <a:pPr indent="-358775" lvl="0" marL="457200" rtl="0" algn="l">
              <a:lnSpc>
                <a:spcPct val="115000"/>
              </a:lnSpc>
              <a:spcBef>
                <a:spcPts val="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Petition and launch a campaign (Feed our Future, name TBC) - </a:t>
            </a:r>
            <a:r>
              <a:rPr i="1" lang="en-GB" sz="2050">
                <a:solidFill>
                  <a:srgbClr val="000000"/>
                </a:solidFill>
                <a:latin typeface="Calibri"/>
                <a:ea typeface="Calibri"/>
                <a:cs typeface="Calibri"/>
                <a:sym typeface="Calibri"/>
              </a:rPr>
              <a:t>who would be interested?</a:t>
            </a:r>
            <a:endParaRPr i="1" sz="2050">
              <a:solidFill>
                <a:srgbClr val="000000"/>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050">
              <a:solidFill>
                <a:srgbClr val="000000"/>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850">
              <a:solidFill>
                <a:srgbClr val="000000"/>
              </a:solidFill>
              <a:latin typeface="Calibri"/>
              <a:ea typeface="Calibri"/>
              <a:cs typeface="Calibri"/>
              <a:sym typeface="Calibri"/>
            </a:endParaRPr>
          </a:p>
        </p:txBody>
      </p:sp>
      <p:pic>
        <p:nvPicPr>
          <p:cNvPr id="129" name="Google Shape;129;p22"/>
          <p:cNvPicPr preferRelativeResize="0"/>
          <p:nvPr/>
        </p:nvPicPr>
        <p:blipFill rotWithShape="1">
          <a:blip r:embed="rId6">
            <a:alphaModFix/>
          </a:blip>
          <a:srcRect b="0" l="0" r="0" t="0"/>
          <a:stretch/>
        </p:blipFill>
        <p:spPr>
          <a:xfrm>
            <a:off x="7608863" y="139303"/>
            <a:ext cx="1392699" cy="667269"/>
          </a:xfrm>
          <a:prstGeom prst="rect">
            <a:avLst/>
          </a:prstGeom>
          <a:noFill/>
          <a:ln>
            <a:noFill/>
          </a:ln>
        </p:spPr>
      </p:pic>
      <p:sp>
        <p:nvSpPr>
          <p:cNvPr id="130" name="Google Shape;130;p22"/>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- 14th April 2021</a:t>
            </a:r>
            <a:endParaRPr/>
          </a:p>
        </p:txBody>
      </p:sp>
      <p:pic>
        <p:nvPicPr>
          <p:cNvPr id="131" name="Google Shape;131;p22"/>
          <p:cNvPicPr preferRelativeResize="0"/>
          <p:nvPr/>
        </p:nvPicPr>
        <p:blipFill>
          <a:blip r:embed="rId7">
            <a:alphaModFix/>
          </a:blip>
          <a:stretch>
            <a:fillRect/>
          </a:stretch>
        </p:blipFill>
        <p:spPr>
          <a:xfrm>
            <a:off x="6781788" y="2660888"/>
            <a:ext cx="2238375" cy="1323975"/>
          </a:xfrm>
          <a:prstGeom prst="rect">
            <a:avLst/>
          </a:prstGeom>
          <a:noFill/>
          <a:ln>
            <a:noFill/>
          </a:ln>
        </p:spPr>
      </p:pic>
      <p:pic>
        <p:nvPicPr>
          <p:cNvPr id="132" name="Google Shape;132;p22"/>
          <p:cNvPicPr preferRelativeResize="0"/>
          <p:nvPr/>
        </p:nvPicPr>
        <p:blipFill>
          <a:blip r:embed="rId8">
            <a:alphaModFix/>
          </a:blip>
          <a:stretch>
            <a:fillRect/>
          </a:stretch>
        </p:blipFill>
        <p:spPr>
          <a:xfrm>
            <a:off x="6905625" y="1133500"/>
            <a:ext cx="2238375" cy="140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