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5" roundtripDataSignature="AMtx7mggkEnuqOekTcgPo+Ix5Q2gJ/rV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newsletter@news.inews.co.uk"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newsletter@news.inews.co.uk"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 name="Google Shape;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2180dc0808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Katherine can you explain how members can easily contact their councillors?</a:t>
            </a:r>
            <a:endParaRPr/>
          </a:p>
        </p:txBody>
      </p:sp>
      <p:sp>
        <p:nvSpPr>
          <p:cNvPr id="141" name="Google Shape;141;g12180dc0808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180dc0808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Katherine can you explain how members can easily contact their councillors?</a:t>
            </a:r>
            <a:endParaRPr/>
          </a:p>
        </p:txBody>
      </p:sp>
      <p:sp>
        <p:nvSpPr>
          <p:cNvPr id="148" name="Google Shape;148;g12180dc0808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16a1dc35e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We’ll add this to our website on questions page</a:t>
            </a:r>
            <a:endParaRPr/>
          </a:p>
        </p:txBody>
      </p:sp>
      <p:sp>
        <p:nvSpPr>
          <p:cNvPr id="155" name="Google Shape;155;g116a1dc35e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2180dc0808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Katherine can you explain how members can easily contact their councillors?</a:t>
            </a:r>
            <a:endParaRPr/>
          </a:p>
        </p:txBody>
      </p:sp>
      <p:sp>
        <p:nvSpPr>
          <p:cNvPr id="163" name="Google Shape;163;g12180dc0808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2180dc0808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Katherine can you explain how members can easily contact their councillors?</a:t>
            </a:r>
            <a:endParaRPr/>
          </a:p>
        </p:txBody>
      </p:sp>
      <p:sp>
        <p:nvSpPr>
          <p:cNvPr id="170" name="Google Shape;170;g12180dc0808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180dc0808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Katherine can you explain how members can easily contact their councillors?</a:t>
            </a:r>
            <a:endParaRPr/>
          </a:p>
        </p:txBody>
      </p:sp>
      <p:sp>
        <p:nvSpPr>
          <p:cNvPr id="180" name="Google Shape;180;g12180dc0808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169daeff2f_0_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500"/>
          </a:p>
        </p:txBody>
      </p:sp>
      <p:sp>
        <p:nvSpPr>
          <p:cNvPr id="190" name="Google Shape;190;g1169daeff2f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21ccaec0fb_0_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500"/>
          </a:p>
        </p:txBody>
      </p:sp>
      <p:sp>
        <p:nvSpPr>
          <p:cNvPr id="200" name="Google Shape;200;g121ccaec0fb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0d12806ce5_0_4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
          </a:p>
        </p:txBody>
      </p:sp>
      <p:sp>
        <p:nvSpPr>
          <p:cNvPr id="210" name="Google Shape;210;g10d12806ce5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f1884d770c_0_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800"/>
          </a:p>
        </p:txBody>
      </p:sp>
      <p:sp>
        <p:nvSpPr>
          <p:cNvPr id="74" name="Google Shape;74;gf1884d770c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0d12806ce5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900">
                <a:solidFill>
                  <a:schemeClr val="dk1"/>
                </a:solidFill>
              </a:rPr>
              <a:t>Madeleine Cuff</a:t>
            </a:r>
            <a:r>
              <a:rPr lang="en-GB" sz="900">
                <a:solidFill>
                  <a:schemeClr val="dk1"/>
                </a:solidFill>
                <a:highlight>
                  <a:srgbClr val="FFFFFF"/>
                </a:highlight>
              </a:rPr>
              <a:t> (</a:t>
            </a:r>
            <a:r>
              <a:rPr lang="en-GB" sz="900" u="sng">
                <a:solidFill>
                  <a:schemeClr val="hlink"/>
                </a:solidFill>
                <a:highlight>
                  <a:srgbClr val="FFFFFF"/>
                </a:highlight>
                <a:hlinkClick r:id="rId2"/>
              </a:rPr>
              <a:t>newsletter@news.inews.co.uk</a:t>
            </a:r>
            <a:r>
              <a:rPr lang="en-GB" sz="900">
                <a:solidFill>
                  <a:schemeClr val="dk1"/>
                </a:solidFill>
                <a:highlight>
                  <a:srgbClr val="FFFFFF"/>
                </a:highlight>
              </a:rPr>
              <a:t>)</a:t>
            </a:r>
            <a:endParaRPr sz="900">
              <a:solidFill>
                <a:schemeClr val="dk1"/>
              </a:solidFill>
              <a:highlight>
                <a:srgbClr val="FFFFFF"/>
              </a:highlight>
            </a:endParaRPr>
          </a:p>
          <a:p>
            <a:pPr indent="0" lvl="0" marL="0" rtl="0" algn="l">
              <a:lnSpc>
                <a:spcPct val="100000"/>
              </a:lnSpc>
              <a:spcBef>
                <a:spcPts val="0"/>
              </a:spcBef>
              <a:spcAft>
                <a:spcPts val="0"/>
              </a:spcAft>
              <a:buSzPts val="1100"/>
              <a:buNone/>
            </a:pPr>
            <a:r>
              <a:rPr lang="en-GB" sz="900">
                <a:solidFill>
                  <a:schemeClr val="dk1"/>
                </a:solidFill>
                <a:highlight>
                  <a:srgbClr val="FFFFFF"/>
                </a:highlight>
              </a:rPr>
              <a:t>happyeconews.com</a:t>
            </a:r>
            <a:endParaRPr sz="900">
              <a:solidFill>
                <a:schemeClr val="dk1"/>
              </a:solidFill>
              <a:highlight>
                <a:srgbClr val="FFFFFF"/>
              </a:highlight>
            </a:endParaRPr>
          </a:p>
        </p:txBody>
      </p:sp>
      <p:sp>
        <p:nvSpPr>
          <p:cNvPr id="83" name="Google Shape;83;g10d12806ce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2180dc0808_0_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900">
                <a:solidFill>
                  <a:schemeClr val="dk1"/>
                </a:solidFill>
              </a:rPr>
              <a:t>Madeleine Cuff</a:t>
            </a:r>
            <a:r>
              <a:rPr lang="en-GB" sz="900">
                <a:solidFill>
                  <a:schemeClr val="dk1"/>
                </a:solidFill>
                <a:highlight>
                  <a:srgbClr val="FFFFFF"/>
                </a:highlight>
              </a:rPr>
              <a:t> (</a:t>
            </a:r>
            <a:r>
              <a:rPr lang="en-GB" sz="900" u="sng">
                <a:solidFill>
                  <a:schemeClr val="hlink"/>
                </a:solidFill>
                <a:highlight>
                  <a:srgbClr val="FFFFFF"/>
                </a:highlight>
                <a:hlinkClick r:id="rId2"/>
              </a:rPr>
              <a:t>newsletter@news.inews.co.uk</a:t>
            </a:r>
            <a:r>
              <a:rPr lang="en-GB" sz="900">
                <a:solidFill>
                  <a:schemeClr val="dk1"/>
                </a:solidFill>
                <a:highlight>
                  <a:srgbClr val="FFFFFF"/>
                </a:highlight>
              </a:rPr>
              <a:t>)</a:t>
            </a:r>
            <a:endParaRPr sz="900">
              <a:solidFill>
                <a:schemeClr val="dk1"/>
              </a:solidFill>
              <a:highlight>
                <a:srgbClr val="FFFFFF"/>
              </a:highlight>
            </a:endParaRPr>
          </a:p>
          <a:p>
            <a:pPr indent="0" lvl="0" marL="0" rtl="0" algn="l">
              <a:lnSpc>
                <a:spcPct val="100000"/>
              </a:lnSpc>
              <a:spcBef>
                <a:spcPts val="0"/>
              </a:spcBef>
              <a:spcAft>
                <a:spcPts val="0"/>
              </a:spcAft>
              <a:buSzPts val="1100"/>
              <a:buNone/>
            </a:pPr>
            <a:r>
              <a:rPr lang="en-GB" sz="900">
                <a:solidFill>
                  <a:schemeClr val="dk1"/>
                </a:solidFill>
                <a:highlight>
                  <a:srgbClr val="FFFFFF"/>
                </a:highlight>
              </a:rPr>
              <a:t>happyeconews.com</a:t>
            </a:r>
            <a:endParaRPr sz="900">
              <a:solidFill>
                <a:schemeClr val="dk1"/>
              </a:solidFill>
              <a:highlight>
                <a:srgbClr val="FFFFFF"/>
              </a:highlight>
            </a:endParaRPr>
          </a:p>
        </p:txBody>
      </p:sp>
      <p:sp>
        <p:nvSpPr>
          <p:cNvPr id="93" name="Google Shape;93;g12180dc0808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101a484e9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Katherine can you explain how members can easily contact their councillors?</a:t>
            </a:r>
            <a:endParaRPr/>
          </a:p>
        </p:txBody>
      </p:sp>
      <p:sp>
        <p:nvSpPr>
          <p:cNvPr id="103" name="Google Shape;103;g1101a484e9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8eee9886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Katherine can you explain how members can easily contact their councillors?</a:t>
            </a:r>
            <a:endParaRPr/>
          </a:p>
        </p:txBody>
      </p:sp>
      <p:sp>
        <p:nvSpPr>
          <p:cNvPr id="112" name="Google Shape;112;g118eee9886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180dc0808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Katherine can you explain how members can easily contact their councillors?</a:t>
            </a:r>
            <a:endParaRPr/>
          </a:p>
        </p:txBody>
      </p:sp>
      <p:sp>
        <p:nvSpPr>
          <p:cNvPr id="122" name="Google Shape;122;g12180dc0808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180dc0808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Katherine can you explain how members can easily contact their councillors?</a:t>
            </a:r>
            <a:endParaRPr/>
          </a:p>
        </p:txBody>
      </p:sp>
      <p:sp>
        <p:nvSpPr>
          <p:cNvPr id="131" name="Google Shape;131;g12180dc0808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2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9" name="Google Shape;4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2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2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3" name="Google Shape;5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16" name="Google Shape;16;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7" name="Google Shape;17;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1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 name="Google Shape;2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1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1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1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2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2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6" name="Google Shape;4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hyperlink" Target="https://actionnetwork.org/events/croydon-mayoral-hustings" TargetMode="External"/><Relationship Id="rId5" Type="http://schemas.openxmlformats.org/officeDocument/2006/relationships/hyperlink" Target="https://www.croydonclimateaction.com/event-details/croydon-green-network-hustings-virtual-audienc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hyperlink" Target="https://greathomesupgrade.org" TargetMode="External"/><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hyperlink" Target="https://thebigplasticcount.com/sign-up" TargetMode="External"/><Relationship Id="rId5"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hyperlink" Target="https://www.eventbrite.co.uk/e/groundswell-london-south-east-2022-tickets-290405569877" TargetMode="External"/><Relationship Id="rId5"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hyperlink" Target="https://fb.me/e/1l0VAQDkC" TargetMode="External"/><Relationship Id="rId5"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chat.whatsapp.com/DlJKqszwLQb8aPagYzJ9qH"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5.jpg"/><Relationship Id="rId5"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7.jpg"/><Relationship Id="rId5"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3.jpg"/><Relationship Id="rId5"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idx="1" type="subTitle"/>
          </p:nvPr>
        </p:nvSpPr>
        <p:spPr>
          <a:xfrm>
            <a:off x="1143000" y="3692769"/>
            <a:ext cx="6858000" cy="1020900"/>
          </a:xfrm>
          <a:prstGeom prst="rect">
            <a:avLst/>
          </a:prstGeom>
          <a:noFill/>
          <a:ln>
            <a:noFill/>
          </a:ln>
        </p:spPr>
        <p:txBody>
          <a:bodyPr anchorCtr="0" anchor="t" bIns="34275" lIns="68575" spcFirstLastPara="1" rIns="68575" wrap="square" tIns="34275">
            <a:noAutofit/>
          </a:bodyPr>
          <a:lstStyle/>
          <a:p>
            <a:pPr indent="0" lvl="0" marL="0" rtl="0" algn="ctr">
              <a:lnSpc>
                <a:spcPct val="70000"/>
              </a:lnSpc>
              <a:spcBef>
                <a:spcPts val="0"/>
              </a:spcBef>
              <a:spcAft>
                <a:spcPts val="0"/>
              </a:spcAft>
              <a:buClr>
                <a:schemeClr val="dk1"/>
              </a:buClr>
              <a:buSzPts val="1395"/>
              <a:buNone/>
            </a:pPr>
            <a:r>
              <a:rPr lang="en-GB" sz="2470">
                <a:solidFill>
                  <a:srgbClr val="000000"/>
                </a:solidFill>
                <a:latin typeface="Calibri"/>
                <a:ea typeface="Calibri"/>
                <a:cs typeface="Calibri"/>
                <a:sym typeface="Calibri"/>
              </a:rPr>
              <a:t>CCA Meetup </a:t>
            </a:r>
            <a:endParaRPr sz="2470">
              <a:solidFill>
                <a:srgbClr val="000000"/>
              </a:solidFill>
              <a:latin typeface="Calibri"/>
              <a:ea typeface="Calibri"/>
              <a:cs typeface="Calibri"/>
              <a:sym typeface="Calibri"/>
            </a:endParaRPr>
          </a:p>
          <a:p>
            <a:pPr indent="0" lvl="0" marL="0" rtl="0" algn="ctr">
              <a:lnSpc>
                <a:spcPct val="70000"/>
              </a:lnSpc>
              <a:spcBef>
                <a:spcPts val="800"/>
              </a:spcBef>
              <a:spcAft>
                <a:spcPts val="0"/>
              </a:spcAft>
              <a:buClr>
                <a:schemeClr val="dk1"/>
              </a:buClr>
              <a:buSzPts val="1395"/>
              <a:buNone/>
            </a:pPr>
            <a:r>
              <a:rPr lang="en-GB" sz="2470">
                <a:solidFill>
                  <a:srgbClr val="000000"/>
                </a:solidFill>
                <a:latin typeface="Calibri"/>
                <a:ea typeface="Calibri"/>
                <a:cs typeface="Calibri"/>
                <a:sym typeface="Calibri"/>
              </a:rPr>
              <a:t>Wednesday 13th April 2022</a:t>
            </a:r>
            <a:endParaRPr sz="2470">
              <a:solidFill>
                <a:srgbClr val="000000"/>
              </a:solidFill>
              <a:latin typeface="Calibri"/>
              <a:ea typeface="Calibri"/>
              <a:cs typeface="Calibri"/>
              <a:sym typeface="Calibri"/>
            </a:endParaRPr>
          </a:p>
          <a:p>
            <a:pPr indent="0" lvl="0" marL="0" rtl="0" algn="ctr">
              <a:lnSpc>
                <a:spcPct val="70000"/>
              </a:lnSpc>
              <a:spcBef>
                <a:spcPts val="800"/>
              </a:spcBef>
              <a:spcAft>
                <a:spcPts val="0"/>
              </a:spcAft>
              <a:buClr>
                <a:schemeClr val="dk1"/>
              </a:buClr>
              <a:buSzPts val="1395"/>
              <a:buNone/>
            </a:pPr>
            <a:r>
              <a:rPr lang="en-GB" sz="2470">
                <a:solidFill>
                  <a:srgbClr val="000000"/>
                </a:solidFill>
                <a:latin typeface="Calibri"/>
                <a:ea typeface="Calibri"/>
                <a:cs typeface="Calibri"/>
                <a:sym typeface="Calibri"/>
              </a:rPr>
              <a:t>18:30 – 19:30</a:t>
            </a:r>
            <a:endParaRPr sz="2470">
              <a:solidFill>
                <a:srgbClr val="000000"/>
              </a:solidFill>
              <a:latin typeface="Calibri"/>
              <a:ea typeface="Calibri"/>
              <a:cs typeface="Calibri"/>
              <a:sym typeface="Calibri"/>
            </a:endParaRPr>
          </a:p>
        </p:txBody>
      </p:sp>
      <p:pic>
        <p:nvPicPr>
          <p:cNvPr id="61" name="Google Shape;61;p1"/>
          <p:cNvPicPr preferRelativeResize="0"/>
          <p:nvPr/>
        </p:nvPicPr>
        <p:blipFill rotWithShape="1">
          <a:blip r:embed="rId3">
            <a:alphaModFix/>
          </a:blip>
          <a:srcRect b="0" l="0" r="0" t="0"/>
          <a:stretch/>
        </p:blipFill>
        <p:spPr>
          <a:xfrm>
            <a:off x="152400" y="152400"/>
            <a:ext cx="8839204" cy="3060056"/>
          </a:xfrm>
          <a:prstGeom prst="rect">
            <a:avLst/>
          </a:prstGeom>
          <a:noFill/>
          <a:ln>
            <a:noFill/>
          </a:ln>
        </p:spPr>
      </p:pic>
      <p:sp>
        <p:nvSpPr>
          <p:cNvPr id="62" name="Google Shape;62;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g12180dc0808_0_25"/>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pic>
        <p:nvPicPr>
          <p:cNvPr id="144" name="Google Shape;144;g12180dc0808_0_25"/>
          <p:cNvPicPr preferRelativeResize="0"/>
          <p:nvPr/>
        </p:nvPicPr>
        <p:blipFill>
          <a:blip r:embed="rId4">
            <a:alphaModFix/>
          </a:blip>
          <a:stretch>
            <a:fillRect/>
          </a:stretch>
        </p:blipFill>
        <p:spPr>
          <a:xfrm>
            <a:off x="2265375" y="189425"/>
            <a:ext cx="4613250" cy="4613250"/>
          </a:xfrm>
          <a:prstGeom prst="rect">
            <a:avLst/>
          </a:prstGeom>
          <a:noFill/>
          <a:ln>
            <a:noFill/>
          </a:ln>
        </p:spPr>
      </p:pic>
      <p:sp>
        <p:nvSpPr>
          <p:cNvPr id="145" name="Google Shape;145;g12180dc0808_0_25"/>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g12180dc0808_0_35"/>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51" name="Google Shape;151;g12180dc0808_0_35"/>
          <p:cNvSpPr txBox="1"/>
          <p:nvPr>
            <p:ph idx="1" type="body"/>
          </p:nvPr>
        </p:nvSpPr>
        <p:spPr>
          <a:xfrm>
            <a:off x="248675" y="781650"/>
            <a:ext cx="8656500" cy="3876900"/>
          </a:xfrm>
          <a:prstGeom prst="rect">
            <a:avLst/>
          </a:prstGeom>
          <a:noFill/>
          <a:ln>
            <a:noFill/>
          </a:ln>
        </p:spPr>
        <p:txBody>
          <a:bodyPr anchorCtr="0" anchor="t" bIns="34275" lIns="68575" spcFirstLastPara="1" rIns="68575" wrap="square" tIns="34275">
            <a:normAutofit lnSpcReduction="20000"/>
          </a:bodyPr>
          <a:lstStyle/>
          <a:p>
            <a:pPr indent="0" lvl="0" marL="0" rtl="0" algn="l">
              <a:lnSpc>
                <a:spcPct val="90000"/>
              </a:lnSpc>
              <a:spcBef>
                <a:spcPts val="0"/>
              </a:spcBef>
              <a:spcAft>
                <a:spcPts val="0"/>
              </a:spcAft>
              <a:buSzPts val="1400"/>
              <a:buNone/>
            </a:pPr>
            <a:r>
              <a:rPr b="1" lang="en-GB" sz="2400">
                <a:latin typeface="Calibri"/>
                <a:ea typeface="Calibri"/>
                <a:cs typeface="Calibri"/>
                <a:sym typeface="Calibri"/>
              </a:rPr>
              <a:t>Ideas for question themes:</a:t>
            </a:r>
            <a:endParaRPr b="1" sz="24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2400">
              <a:latin typeface="Calibri"/>
              <a:ea typeface="Calibri"/>
              <a:cs typeface="Calibri"/>
              <a:sym typeface="Calibri"/>
            </a:endParaRPr>
          </a:p>
          <a:p>
            <a:pPr indent="-381000" lvl="0" marL="457200" rtl="0" algn="l">
              <a:lnSpc>
                <a:spcPct val="100000"/>
              </a:lnSpc>
              <a:spcBef>
                <a:spcPts val="0"/>
              </a:spcBef>
              <a:spcAft>
                <a:spcPts val="0"/>
              </a:spcAft>
              <a:buSzPts val="2400"/>
              <a:buFont typeface="Calibri"/>
              <a:buChar char="●"/>
            </a:pPr>
            <a:r>
              <a:rPr lang="en-GB" sz="2400">
                <a:latin typeface="Calibri"/>
                <a:ea typeface="Calibri"/>
                <a:cs typeface="Calibri"/>
                <a:sym typeface="Calibri"/>
              </a:rPr>
              <a:t>Protecting our most vulnerable from the effects of climate change.</a:t>
            </a:r>
            <a:endParaRPr sz="2400">
              <a:latin typeface="Calibri"/>
              <a:ea typeface="Calibri"/>
              <a:cs typeface="Calibri"/>
              <a:sym typeface="Calibri"/>
            </a:endParaRPr>
          </a:p>
          <a:p>
            <a:pPr indent="-381000" lvl="0" marL="457200" rtl="0" algn="l">
              <a:lnSpc>
                <a:spcPct val="100000"/>
              </a:lnSpc>
              <a:spcBef>
                <a:spcPts val="0"/>
              </a:spcBef>
              <a:spcAft>
                <a:spcPts val="0"/>
              </a:spcAft>
              <a:buSzPts val="2400"/>
              <a:buFont typeface="Calibri"/>
              <a:buChar char="●"/>
            </a:pPr>
            <a:r>
              <a:rPr lang="en-GB" sz="2400">
                <a:latin typeface="Calibri"/>
                <a:ea typeface="Calibri"/>
                <a:cs typeface="Calibri"/>
                <a:sym typeface="Calibri"/>
              </a:rPr>
              <a:t>Ensuring new builds are well insulated and have eco-aware fittings.</a:t>
            </a:r>
            <a:endParaRPr sz="2400">
              <a:latin typeface="Calibri"/>
              <a:ea typeface="Calibri"/>
              <a:cs typeface="Calibri"/>
              <a:sym typeface="Calibri"/>
            </a:endParaRPr>
          </a:p>
          <a:p>
            <a:pPr indent="-381000" lvl="0" marL="457200" rtl="0" algn="l">
              <a:lnSpc>
                <a:spcPct val="100000"/>
              </a:lnSpc>
              <a:spcBef>
                <a:spcPts val="0"/>
              </a:spcBef>
              <a:spcAft>
                <a:spcPts val="0"/>
              </a:spcAft>
              <a:buSzPts val="2400"/>
              <a:buFont typeface="Calibri"/>
              <a:buChar char="●"/>
            </a:pPr>
            <a:r>
              <a:rPr lang="en-GB" sz="2400">
                <a:latin typeface="Calibri"/>
                <a:ea typeface="Calibri"/>
                <a:cs typeface="Calibri"/>
                <a:sym typeface="Calibri"/>
              </a:rPr>
              <a:t>Increasing and improving public transportation provisions.</a:t>
            </a:r>
            <a:endParaRPr sz="2400">
              <a:latin typeface="Calibri"/>
              <a:ea typeface="Calibri"/>
              <a:cs typeface="Calibri"/>
              <a:sym typeface="Calibri"/>
            </a:endParaRPr>
          </a:p>
          <a:p>
            <a:pPr indent="-381000" lvl="0" marL="457200" rtl="0" algn="l">
              <a:lnSpc>
                <a:spcPct val="100000"/>
              </a:lnSpc>
              <a:spcBef>
                <a:spcPts val="0"/>
              </a:spcBef>
              <a:spcAft>
                <a:spcPts val="0"/>
              </a:spcAft>
              <a:buSzPts val="2400"/>
              <a:buFont typeface="Calibri"/>
              <a:buChar char="●"/>
            </a:pPr>
            <a:r>
              <a:rPr lang="en-GB" sz="2400">
                <a:latin typeface="Calibri"/>
                <a:ea typeface="Calibri"/>
                <a:cs typeface="Calibri"/>
                <a:sym typeface="Calibri"/>
              </a:rPr>
              <a:t>Enabling and supporting the use of renewable energy.</a:t>
            </a:r>
            <a:endParaRPr sz="2400">
              <a:latin typeface="Calibri"/>
              <a:ea typeface="Calibri"/>
              <a:cs typeface="Calibri"/>
              <a:sym typeface="Calibri"/>
            </a:endParaRPr>
          </a:p>
          <a:p>
            <a:pPr indent="-381000" lvl="0" marL="457200" rtl="0" algn="l">
              <a:lnSpc>
                <a:spcPct val="100000"/>
              </a:lnSpc>
              <a:spcBef>
                <a:spcPts val="0"/>
              </a:spcBef>
              <a:spcAft>
                <a:spcPts val="0"/>
              </a:spcAft>
              <a:buSzPts val="2400"/>
              <a:buFont typeface="Calibri"/>
              <a:buChar char="●"/>
            </a:pPr>
            <a:r>
              <a:rPr lang="en-GB" sz="2400">
                <a:latin typeface="Calibri"/>
                <a:ea typeface="Calibri"/>
                <a:cs typeface="Calibri"/>
                <a:sym typeface="Calibri"/>
              </a:rPr>
              <a:t>Promoting sustainable consumption in order to to become a zero-waste area</a:t>
            </a:r>
            <a:endParaRPr sz="2400">
              <a:latin typeface="Calibri"/>
              <a:ea typeface="Calibri"/>
              <a:cs typeface="Calibri"/>
              <a:sym typeface="Calibri"/>
            </a:endParaRPr>
          </a:p>
          <a:p>
            <a:pPr indent="-381000" lvl="0" marL="457200" rtl="0" algn="l">
              <a:lnSpc>
                <a:spcPct val="100000"/>
              </a:lnSpc>
              <a:spcBef>
                <a:spcPts val="0"/>
              </a:spcBef>
              <a:spcAft>
                <a:spcPts val="0"/>
              </a:spcAft>
              <a:buSzPts val="2400"/>
              <a:buFont typeface="Calibri"/>
              <a:buChar char="●"/>
            </a:pPr>
            <a:r>
              <a:rPr lang="en-GB" sz="2400">
                <a:latin typeface="Calibri"/>
                <a:ea typeface="Calibri"/>
                <a:cs typeface="Calibri"/>
                <a:sym typeface="Calibri"/>
              </a:rPr>
              <a:t>Ensuring everyone has access to green spaces.</a:t>
            </a:r>
            <a:endParaRPr sz="2400">
              <a:latin typeface="Calibri"/>
              <a:ea typeface="Calibri"/>
              <a:cs typeface="Calibri"/>
              <a:sym typeface="Calibri"/>
            </a:endParaRPr>
          </a:p>
          <a:p>
            <a:pPr indent="0" lvl="0" marL="0" rtl="0" algn="l">
              <a:lnSpc>
                <a:spcPct val="100000"/>
              </a:lnSpc>
              <a:spcBef>
                <a:spcPts val="0"/>
              </a:spcBef>
              <a:spcAft>
                <a:spcPts val="0"/>
              </a:spcAft>
              <a:buNone/>
            </a:pPr>
            <a:r>
              <a:t/>
            </a:r>
            <a:endParaRPr sz="2400">
              <a:latin typeface="Calibri"/>
              <a:ea typeface="Calibri"/>
              <a:cs typeface="Calibri"/>
              <a:sym typeface="Calibri"/>
            </a:endParaRPr>
          </a:p>
          <a:p>
            <a:pPr indent="0" lvl="0" marL="0" rtl="0" algn="ctr">
              <a:lnSpc>
                <a:spcPct val="100000"/>
              </a:lnSpc>
              <a:spcBef>
                <a:spcPts val="0"/>
              </a:spcBef>
              <a:spcAft>
                <a:spcPts val="0"/>
              </a:spcAft>
              <a:buNone/>
            </a:pPr>
            <a:r>
              <a:rPr b="1" lang="en-GB" sz="2400">
                <a:latin typeface="Calibri"/>
                <a:ea typeface="Calibri"/>
                <a:cs typeface="Calibri"/>
                <a:sym typeface="Calibri"/>
              </a:rPr>
              <a:t>Brainstorm - what can we ask?</a:t>
            </a:r>
            <a:endParaRPr b="1" sz="2400">
              <a:latin typeface="Calibri"/>
              <a:ea typeface="Calibri"/>
              <a:cs typeface="Calibri"/>
              <a:sym typeface="Calibri"/>
            </a:endParaRPr>
          </a:p>
        </p:txBody>
      </p:sp>
      <p:sp>
        <p:nvSpPr>
          <p:cNvPr id="152" name="Google Shape;152;g12180dc0808_0_35"/>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116a1dc35e6_0_0"/>
          <p:cNvSpPr txBox="1"/>
          <p:nvPr>
            <p:ph type="title"/>
          </p:nvPr>
        </p:nvSpPr>
        <p:spPr>
          <a:xfrm>
            <a:off x="461150" y="189425"/>
            <a:ext cx="6413100" cy="667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Calibri"/>
              <a:buNone/>
            </a:pPr>
            <a:r>
              <a:rPr lang="en-GB" sz="2920">
                <a:solidFill>
                  <a:srgbClr val="38761D"/>
                </a:solidFill>
                <a:latin typeface="Calibri"/>
                <a:ea typeface="Calibri"/>
                <a:cs typeface="Calibri"/>
                <a:sym typeface="Calibri"/>
              </a:rPr>
              <a:t>FoE Election Asks</a:t>
            </a:r>
            <a:endParaRPr sz="2088"/>
          </a:p>
        </p:txBody>
      </p:sp>
      <p:pic>
        <p:nvPicPr>
          <p:cNvPr id="158" name="Google Shape;158;g116a1dc35e6_0_0"/>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59" name="Google Shape;159;g116a1dc35e6_0_0"/>
          <p:cNvSpPr txBox="1"/>
          <p:nvPr>
            <p:ph idx="1" type="body"/>
          </p:nvPr>
        </p:nvSpPr>
        <p:spPr>
          <a:xfrm>
            <a:off x="461150" y="822325"/>
            <a:ext cx="8405400" cy="3831300"/>
          </a:xfrm>
          <a:prstGeom prst="rect">
            <a:avLst/>
          </a:prstGeom>
          <a:noFill/>
          <a:ln>
            <a:noFill/>
          </a:ln>
        </p:spPr>
        <p:txBody>
          <a:bodyPr anchorCtr="0" anchor="t" bIns="34275" lIns="68575" spcFirstLastPara="1" rIns="68575" wrap="square" tIns="34275">
            <a:noAutofit/>
          </a:bodyPr>
          <a:lstStyle/>
          <a:p>
            <a:pPr indent="0" lvl="0" marL="0" rtl="0" algn="l">
              <a:lnSpc>
                <a:spcPct val="140000"/>
              </a:lnSpc>
              <a:spcBef>
                <a:spcPts val="0"/>
              </a:spcBef>
              <a:spcAft>
                <a:spcPts val="0"/>
              </a:spcAft>
              <a:buSzPts val="688"/>
              <a:buNone/>
            </a:pPr>
            <a:r>
              <a:rPr lang="en-GB" sz="1600">
                <a:latin typeface="Calibri"/>
                <a:ea typeface="Calibri"/>
                <a:cs typeface="Calibri"/>
                <a:sym typeface="Calibri"/>
              </a:rPr>
              <a:t>1. Accelerate the rapid escalation of retrofitting buildings across the borough, to provide warm, low-carbon homes and workplaces for all, and tackle fuel poverty</a:t>
            </a:r>
            <a:endParaRPr sz="1600">
              <a:latin typeface="Calibri"/>
              <a:ea typeface="Calibri"/>
              <a:cs typeface="Calibri"/>
              <a:sym typeface="Calibri"/>
            </a:endParaRPr>
          </a:p>
          <a:p>
            <a:pPr indent="0" lvl="0" marL="0" rtl="0" algn="l">
              <a:lnSpc>
                <a:spcPct val="140000"/>
              </a:lnSpc>
              <a:spcBef>
                <a:spcPts val="0"/>
              </a:spcBef>
              <a:spcAft>
                <a:spcPts val="0"/>
              </a:spcAft>
              <a:buSzPts val="688"/>
              <a:buNone/>
            </a:pPr>
            <a:r>
              <a:rPr lang="en-GB" sz="1600">
                <a:latin typeface="Calibri"/>
                <a:ea typeface="Calibri"/>
                <a:cs typeface="Calibri"/>
                <a:sym typeface="Calibri"/>
              </a:rPr>
              <a:t>2. Rapidly create the green jobs needed to bring down emissions across all sectors, and provide the necessary skills training to meet this goal</a:t>
            </a:r>
            <a:endParaRPr sz="1600">
              <a:latin typeface="Calibri"/>
              <a:ea typeface="Calibri"/>
              <a:cs typeface="Calibri"/>
              <a:sym typeface="Calibri"/>
            </a:endParaRPr>
          </a:p>
          <a:p>
            <a:pPr indent="0" lvl="0" marL="0" rtl="0" algn="l">
              <a:lnSpc>
                <a:spcPct val="140000"/>
              </a:lnSpc>
              <a:spcBef>
                <a:spcPts val="0"/>
              </a:spcBef>
              <a:spcAft>
                <a:spcPts val="0"/>
              </a:spcAft>
              <a:buSzPts val="688"/>
              <a:buNone/>
            </a:pPr>
            <a:r>
              <a:rPr lang="en-GB" sz="1600">
                <a:latin typeface="Calibri"/>
                <a:ea typeface="Calibri"/>
                <a:cs typeface="Calibri"/>
                <a:sym typeface="Calibri"/>
              </a:rPr>
              <a:t>3. Ensure most journeys in the borough are taken by walking, cycling and public transport by:</a:t>
            </a:r>
            <a:endParaRPr sz="1600">
              <a:latin typeface="Calibri"/>
              <a:ea typeface="Calibri"/>
              <a:cs typeface="Calibri"/>
              <a:sym typeface="Calibri"/>
            </a:endParaRPr>
          </a:p>
          <a:p>
            <a:pPr indent="0" lvl="0" marL="0" rtl="0" algn="l">
              <a:lnSpc>
                <a:spcPct val="140000"/>
              </a:lnSpc>
              <a:spcBef>
                <a:spcPts val="0"/>
              </a:spcBef>
              <a:spcAft>
                <a:spcPts val="0"/>
              </a:spcAft>
              <a:buSzPts val="688"/>
              <a:buNone/>
            </a:pPr>
            <a:r>
              <a:rPr lang="en-GB" sz="1600">
                <a:latin typeface="Calibri"/>
                <a:ea typeface="Calibri"/>
                <a:cs typeface="Calibri"/>
                <a:sym typeface="Calibri"/>
              </a:rPr>
              <a:t>4. Reallocating road space as public space across the borough for walking, cycling, parklets and green spaces</a:t>
            </a:r>
            <a:endParaRPr sz="1600">
              <a:latin typeface="Calibri"/>
              <a:ea typeface="Calibri"/>
              <a:cs typeface="Calibri"/>
              <a:sym typeface="Calibri"/>
            </a:endParaRPr>
          </a:p>
          <a:p>
            <a:pPr indent="0" lvl="0" marL="0" rtl="0" algn="l">
              <a:lnSpc>
                <a:spcPct val="140000"/>
              </a:lnSpc>
              <a:spcBef>
                <a:spcPts val="0"/>
              </a:spcBef>
              <a:spcAft>
                <a:spcPts val="0"/>
              </a:spcAft>
              <a:buSzPts val="688"/>
              <a:buNone/>
            </a:pPr>
            <a:r>
              <a:rPr lang="en-GB" sz="1600">
                <a:latin typeface="Calibri"/>
                <a:ea typeface="Calibri"/>
                <a:cs typeface="Calibri"/>
                <a:sym typeface="Calibri"/>
              </a:rPr>
              <a:t>5. Giving buses more priority on roads controlled by the borough</a:t>
            </a:r>
            <a:endParaRPr sz="1600">
              <a:latin typeface="Calibri"/>
              <a:ea typeface="Calibri"/>
              <a:cs typeface="Calibri"/>
              <a:sym typeface="Calibri"/>
            </a:endParaRPr>
          </a:p>
          <a:p>
            <a:pPr indent="0" lvl="0" marL="0" rtl="0" algn="l">
              <a:lnSpc>
                <a:spcPct val="140000"/>
              </a:lnSpc>
              <a:spcBef>
                <a:spcPts val="0"/>
              </a:spcBef>
              <a:spcAft>
                <a:spcPts val="0"/>
              </a:spcAft>
              <a:buSzPts val="688"/>
              <a:buNone/>
            </a:pPr>
            <a:r>
              <a:rPr lang="en-GB" sz="1600">
                <a:latin typeface="Calibri"/>
                <a:ea typeface="Calibri"/>
                <a:cs typeface="Calibri"/>
                <a:sym typeface="Calibri"/>
              </a:rPr>
              <a:t>6. Protect existing green spaces and create new nature rich areas especially where people have less access to nature</a:t>
            </a:r>
            <a:endParaRPr sz="1600">
              <a:latin typeface="Calibri"/>
              <a:ea typeface="Calibri"/>
              <a:cs typeface="Calibri"/>
              <a:sym typeface="Calibri"/>
            </a:endParaRPr>
          </a:p>
          <a:p>
            <a:pPr indent="0" lvl="0" marL="0" rtl="0" algn="l">
              <a:lnSpc>
                <a:spcPct val="140000"/>
              </a:lnSpc>
              <a:spcBef>
                <a:spcPts val="0"/>
              </a:spcBef>
              <a:spcAft>
                <a:spcPts val="0"/>
              </a:spcAft>
              <a:buSzPts val="688"/>
              <a:buNone/>
            </a:pPr>
            <a:r>
              <a:rPr lang="en-GB" sz="1600">
                <a:latin typeface="Calibri"/>
                <a:ea typeface="Calibri"/>
                <a:cs typeface="Calibri"/>
                <a:sym typeface="Calibri"/>
              </a:rPr>
              <a:t>7. Engage local communities - and especially those most vulnerable to climate change impacts - in decision making around action for climate and nature</a:t>
            </a:r>
            <a:endParaRPr sz="1600">
              <a:latin typeface="Calibri"/>
              <a:ea typeface="Calibri"/>
              <a:cs typeface="Calibri"/>
              <a:sym typeface="Calibri"/>
            </a:endParaRPr>
          </a:p>
        </p:txBody>
      </p:sp>
      <p:sp>
        <p:nvSpPr>
          <p:cNvPr id="160" name="Google Shape;160;g116a1dc35e6_0_0"/>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g12180dc0808_0_59"/>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66" name="Google Shape;166;g12180dc0808_0_59"/>
          <p:cNvSpPr txBox="1"/>
          <p:nvPr>
            <p:ph idx="1" type="body"/>
          </p:nvPr>
        </p:nvSpPr>
        <p:spPr>
          <a:xfrm>
            <a:off x="248675" y="781650"/>
            <a:ext cx="8656500" cy="38769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1400"/>
              <a:buNone/>
            </a:pPr>
            <a:r>
              <a:rPr b="1" lang="en-GB" sz="2400">
                <a:latin typeface="Calibri"/>
                <a:ea typeface="Calibri"/>
                <a:cs typeface="Calibri"/>
                <a:sym typeface="Calibri"/>
              </a:rPr>
              <a:t>TO REGISTER TO ATTEND THE HUSTINGS</a:t>
            </a:r>
            <a:endParaRPr b="1" sz="24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2400">
              <a:latin typeface="Calibri"/>
              <a:ea typeface="Calibri"/>
              <a:cs typeface="Calibri"/>
              <a:sym typeface="Calibri"/>
            </a:endParaRPr>
          </a:p>
          <a:p>
            <a:pPr indent="-381000" lvl="0" marL="457200" rtl="0" algn="l">
              <a:lnSpc>
                <a:spcPct val="100000"/>
              </a:lnSpc>
              <a:spcBef>
                <a:spcPts val="0"/>
              </a:spcBef>
              <a:spcAft>
                <a:spcPts val="0"/>
              </a:spcAft>
              <a:buSzPts val="2400"/>
              <a:buFont typeface="Calibri"/>
              <a:buChar char="●"/>
            </a:pPr>
            <a:r>
              <a:rPr lang="en-GB" sz="2400">
                <a:latin typeface="Calibri"/>
                <a:ea typeface="Calibri"/>
                <a:cs typeface="Calibri"/>
                <a:sym typeface="Calibri"/>
              </a:rPr>
              <a:t>In person</a:t>
            </a:r>
            <a:r>
              <a:rPr b="1" lang="en-GB" sz="2400">
                <a:latin typeface="Calibri"/>
                <a:ea typeface="Calibri"/>
                <a:cs typeface="Calibri"/>
                <a:sym typeface="Calibri"/>
              </a:rPr>
              <a:t>: </a:t>
            </a:r>
            <a:r>
              <a:rPr b="1" lang="en-GB" sz="2400" u="sng">
                <a:solidFill>
                  <a:schemeClr val="hlink"/>
                </a:solidFill>
                <a:latin typeface="Calibri"/>
                <a:ea typeface="Calibri"/>
                <a:cs typeface="Calibri"/>
                <a:sym typeface="Calibri"/>
                <a:hlinkClick r:id="rId4"/>
              </a:rPr>
              <a:t>https://actionnetwork.org/events/croydon-mayoral-hustings</a:t>
            </a:r>
            <a:endParaRPr b="1" sz="2400">
              <a:latin typeface="Calibri"/>
              <a:ea typeface="Calibri"/>
              <a:cs typeface="Calibri"/>
              <a:sym typeface="Calibri"/>
            </a:endParaRPr>
          </a:p>
          <a:p>
            <a:pPr indent="0" lvl="0" marL="0" rtl="0" algn="l">
              <a:lnSpc>
                <a:spcPct val="100000"/>
              </a:lnSpc>
              <a:spcBef>
                <a:spcPts val="0"/>
              </a:spcBef>
              <a:spcAft>
                <a:spcPts val="0"/>
              </a:spcAft>
              <a:buNone/>
            </a:pPr>
            <a:r>
              <a:t/>
            </a:r>
            <a:endParaRPr b="1" sz="2400">
              <a:latin typeface="Calibri"/>
              <a:ea typeface="Calibri"/>
              <a:cs typeface="Calibri"/>
              <a:sym typeface="Calibri"/>
            </a:endParaRPr>
          </a:p>
          <a:p>
            <a:pPr indent="-381000" lvl="0" marL="457200" rtl="0" algn="l">
              <a:lnSpc>
                <a:spcPct val="100000"/>
              </a:lnSpc>
              <a:spcBef>
                <a:spcPts val="0"/>
              </a:spcBef>
              <a:spcAft>
                <a:spcPts val="0"/>
              </a:spcAft>
              <a:buSzPts val="2400"/>
              <a:buFont typeface="Calibri"/>
              <a:buChar char="●"/>
            </a:pPr>
            <a:r>
              <a:rPr lang="en-GB" sz="2400">
                <a:latin typeface="Calibri"/>
                <a:ea typeface="Calibri"/>
                <a:cs typeface="Calibri"/>
                <a:sym typeface="Calibri"/>
              </a:rPr>
              <a:t>Virtually: </a:t>
            </a:r>
            <a:r>
              <a:rPr b="1" lang="en-GB" sz="2400" u="sng">
                <a:solidFill>
                  <a:schemeClr val="hlink"/>
                </a:solidFill>
                <a:latin typeface="Calibri"/>
                <a:ea typeface="Calibri"/>
                <a:cs typeface="Calibri"/>
                <a:sym typeface="Calibri"/>
                <a:hlinkClick r:id="rId5"/>
              </a:rPr>
              <a:t>https://www.croydonclimateaction.com/event-details/croydon-green-network-hustings-virtual-audience</a:t>
            </a:r>
            <a:r>
              <a:rPr b="1" lang="en-GB" sz="2400">
                <a:latin typeface="Calibri"/>
                <a:ea typeface="Calibri"/>
                <a:cs typeface="Calibri"/>
                <a:sym typeface="Calibri"/>
              </a:rPr>
              <a:t> </a:t>
            </a:r>
            <a:endParaRPr b="1" sz="2400">
              <a:latin typeface="Calibri"/>
              <a:ea typeface="Calibri"/>
              <a:cs typeface="Calibri"/>
              <a:sym typeface="Calibri"/>
            </a:endParaRPr>
          </a:p>
        </p:txBody>
      </p:sp>
      <p:sp>
        <p:nvSpPr>
          <p:cNvPr id="167" name="Google Shape;167;g12180dc0808_0_59"/>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12180dc0808_0_69"/>
          <p:cNvSpPr txBox="1"/>
          <p:nvPr>
            <p:ph type="title"/>
          </p:nvPr>
        </p:nvSpPr>
        <p:spPr>
          <a:xfrm>
            <a:off x="318400" y="0"/>
            <a:ext cx="5162100" cy="822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Calibri"/>
              <a:buNone/>
            </a:pPr>
            <a:r>
              <a:rPr lang="en-GB" sz="2920">
                <a:solidFill>
                  <a:srgbClr val="38761D"/>
                </a:solidFill>
                <a:latin typeface="Calibri"/>
                <a:ea typeface="Calibri"/>
                <a:cs typeface="Calibri"/>
                <a:sym typeface="Calibri"/>
              </a:rPr>
              <a:t>Great Homes Upgrade </a:t>
            </a:r>
            <a:endParaRPr sz="2920">
              <a:solidFill>
                <a:srgbClr val="38761D"/>
              </a:solidFill>
              <a:latin typeface="Calibri"/>
              <a:ea typeface="Calibri"/>
              <a:cs typeface="Calibri"/>
              <a:sym typeface="Calibri"/>
            </a:endParaRPr>
          </a:p>
        </p:txBody>
      </p:sp>
      <p:pic>
        <p:nvPicPr>
          <p:cNvPr id="173" name="Google Shape;173;g12180dc0808_0_69"/>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74" name="Google Shape;174;g12180dc0808_0_69"/>
          <p:cNvSpPr txBox="1"/>
          <p:nvPr>
            <p:ph idx="1" type="body"/>
          </p:nvPr>
        </p:nvSpPr>
        <p:spPr>
          <a:xfrm>
            <a:off x="3870250" y="1952550"/>
            <a:ext cx="4908000" cy="2671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1400"/>
              <a:buNone/>
            </a:pPr>
            <a:r>
              <a:t/>
            </a:r>
            <a:endParaRPr sz="2400">
              <a:latin typeface="Calibri"/>
              <a:ea typeface="Calibri"/>
              <a:cs typeface="Calibri"/>
              <a:sym typeface="Calibri"/>
            </a:endParaRPr>
          </a:p>
          <a:p>
            <a:pPr indent="0" lvl="0" marL="914400" rtl="0" algn="l">
              <a:lnSpc>
                <a:spcPct val="100000"/>
              </a:lnSpc>
              <a:spcBef>
                <a:spcPts val="0"/>
              </a:spcBef>
              <a:spcAft>
                <a:spcPts val="0"/>
              </a:spcAft>
              <a:buSzPts val="1400"/>
              <a:buNone/>
            </a:pPr>
            <a:r>
              <a:t/>
            </a:r>
            <a:endParaRPr sz="2000">
              <a:latin typeface="Calibri"/>
              <a:ea typeface="Calibri"/>
              <a:cs typeface="Calibri"/>
              <a:sym typeface="Calibri"/>
            </a:endParaRPr>
          </a:p>
        </p:txBody>
      </p:sp>
      <p:sp>
        <p:nvSpPr>
          <p:cNvPr id="175" name="Google Shape;175;g12180dc0808_0_69"/>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sp>
        <p:nvSpPr>
          <p:cNvPr id="176" name="Google Shape;176;g12180dc0808_0_69"/>
          <p:cNvSpPr txBox="1"/>
          <p:nvPr/>
        </p:nvSpPr>
        <p:spPr>
          <a:xfrm>
            <a:off x="278550" y="749375"/>
            <a:ext cx="8586900" cy="412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Calibri"/>
                <a:ea typeface="Calibri"/>
                <a:cs typeface="Calibri"/>
                <a:sym typeface="Calibri"/>
              </a:rPr>
              <a:t>There is no route to decarbonising the economy without retrofitting millions of homes!</a:t>
            </a:r>
            <a:endParaRPr sz="1600">
              <a:latin typeface="Calibri"/>
              <a:ea typeface="Calibri"/>
              <a:cs typeface="Calibri"/>
              <a:sym typeface="Calibri"/>
            </a:endParaRPr>
          </a:p>
          <a:p>
            <a:pPr indent="0" lvl="0" marL="0" rtl="0" algn="l">
              <a:spcBef>
                <a:spcPts val="0"/>
              </a:spcBef>
              <a:spcAft>
                <a:spcPts val="0"/>
              </a:spcAft>
              <a:buNone/>
            </a:pPr>
            <a:r>
              <a:t/>
            </a:r>
            <a:endParaRPr sz="1600">
              <a:solidFill>
                <a:srgbClr val="FF0000"/>
              </a:solidFill>
              <a:latin typeface="Calibri"/>
              <a:ea typeface="Calibri"/>
              <a:cs typeface="Calibri"/>
              <a:sym typeface="Calibri"/>
            </a:endParaRPr>
          </a:p>
          <a:p>
            <a:pPr indent="0" lvl="0" marL="0" rtl="0" algn="l">
              <a:spcBef>
                <a:spcPts val="0"/>
              </a:spcBef>
              <a:spcAft>
                <a:spcPts val="0"/>
              </a:spcAft>
              <a:buNone/>
            </a:pPr>
            <a:r>
              <a:rPr lang="en-GB" sz="1600">
                <a:solidFill>
                  <a:srgbClr val="E06666"/>
                </a:solidFill>
                <a:latin typeface="Calibri"/>
                <a:ea typeface="Calibri"/>
                <a:cs typeface="Calibri"/>
                <a:sym typeface="Calibri"/>
              </a:rPr>
              <a:t>Did you know that:</a:t>
            </a:r>
            <a:endParaRPr sz="1600">
              <a:solidFill>
                <a:srgbClr val="E06666"/>
              </a:solidFill>
              <a:latin typeface="Calibri"/>
              <a:ea typeface="Calibri"/>
              <a:cs typeface="Calibri"/>
              <a:sym typeface="Calibri"/>
            </a:endParaRPr>
          </a:p>
          <a:p>
            <a:pPr indent="-330200" lvl="0" marL="457200" rtl="0" algn="l">
              <a:spcBef>
                <a:spcPts val="0"/>
              </a:spcBef>
              <a:spcAft>
                <a:spcPts val="0"/>
              </a:spcAft>
              <a:buClr>
                <a:srgbClr val="E06666"/>
              </a:buClr>
              <a:buSzPts val="1600"/>
              <a:buFont typeface="Calibri"/>
              <a:buChar char="●"/>
            </a:pPr>
            <a:r>
              <a:rPr lang="en-GB" sz="1600">
                <a:solidFill>
                  <a:srgbClr val="E06666"/>
                </a:solidFill>
                <a:latin typeface="Calibri"/>
                <a:ea typeface="Calibri"/>
                <a:cs typeface="Calibri"/>
                <a:sym typeface="Calibri"/>
              </a:rPr>
              <a:t>£1 in every £4 spent on energy is wasted!</a:t>
            </a:r>
            <a:endParaRPr sz="1600">
              <a:solidFill>
                <a:srgbClr val="E06666"/>
              </a:solidFill>
              <a:latin typeface="Calibri"/>
              <a:ea typeface="Calibri"/>
              <a:cs typeface="Calibri"/>
              <a:sym typeface="Calibri"/>
            </a:endParaRPr>
          </a:p>
          <a:p>
            <a:pPr indent="-330200" lvl="0" marL="457200" rtl="0" algn="l">
              <a:spcBef>
                <a:spcPts val="0"/>
              </a:spcBef>
              <a:spcAft>
                <a:spcPts val="0"/>
              </a:spcAft>
              <a:buClr>
                <a:srgbClr val="E06666"/>
              </a:buClr>
              <a:buSzPts val="1600"/>
              <a:buFont typeface="Calibri"/>
              <a:buChar char="●"/>
            </a:pPr>
            <a:r>
              <a:rPr lang="en-GB" sz="1600">
                <a:solidFill>
                  <a:srgbClr val="E06666"/>
                </a:solidFill>
                <a:latin typeface="Calibri"/>
                <a:ea typeface="Calibri"/>
                <a:cs typeface="Calibri"/>
                <a:sym typeface="Calibri"/>
              </a:rPr>
              <a:t>780,000 children live in damp homes!</a:t>
            </a:r>
            <a:endParaRPr sz="1600">
              <a:solidFill>
                <a:srgbClr val="E06666"/>
              </a:solidFill>
              <a:latin typeface="Calibri"/>
              <a:ea typeface="Calibri"/>
              <a:cs typeface="Calibri"/>
              <a:sym typeface="Calibri"/>
            </a:endParaRPr>
          </a:p>
          <a:p>
            <a:pPr indent="-330200" lvl="0" marL="457200" rtl="0" algn="l">
              <a:spcBef>
                <a:spcPts val="0"/>
              </a:spcBef>
              <a:spcAft>
                <a:spcPts val="0"/>
              </a:spcAft>
              <a:buClr>
                <a:srgbClr val="E06666"/>
              </a:buClr>
              <a:buSzPts val="1600"/>
              <a:buFont typeface="Calibri"/>
              <a:buChar char="●"/>
            </a:pPr>
            <a:r>
              <a:rPr lang="en-GB" sz="1600">
                <a:solidFill>
                  <a:srgbClr val="E06666"/>
                </a:solidFill>
                <a:latin typeface="Calibri"/>
                <a:ea typeface="Calibri"/>
                <a:cs typeface="Calibri"/>
                <a:sym typeface="Calibri"/>
              </a:rPr>
              <a:t>Housing produces 14% of carbon emissions!</a:t>
            </a:r>
            <a:endParaRPr sz="1600">
              <a:solidFill>
                <a:srgbClr val="E06666"/>
              </a:solidFill>
              <a:latin typeface="Calibri"/>
              <a:ea typeface="Calibri"/>
              <a:cs typeface="Calibri"/>
              <a:sym typeface="Calibri"/>
            </a:endParaRPr>
          </a:p>
          <a:p>
            <a:pPr indent="0" lvl="0" marL="0" rtl="0" algn="l">
              <a:spcBef>
                <a:spcPts val="0"/>
              </a:spcBef>
              <a:spcAft>
                <a:spcPts val="0"/>
              </a:spcAft>
              <a:buNone/>
            </a:pPr>
            <a:r>
              <a:t/>
            </a:r>
            <a:endParaRPr sz="1600">
              <a:solidFill>
                <a:srgbClr val="FF0000"/>
              </a:solidFill>
              <a:latin typeface="Calibri"/>
              <a:ea typeface="Calibri"/>
              <a:cs typeface="Calibri"/>
              <a:sym typeface="Calibri"/>
            </a:endParaRPr>
          </a:p>
          <a:p>
            <a:pPr indent="0" lvl="0" marL="0" rtl="0" algn="l">
              <a:spcBef>
                <a:spcPts val="0"/>
              </a:spcBef>
              <a:spcAft>
                <a:spcPts val="0"/>
              </a:spcAft>
              <a:buNone/>
            </a:pPr>
            <a:r>
              <a:rPr lang="en-GB" sz="1600">
                <a:solidFill>
                  <a:srgbClr val="6AA84F"/>
                </a:solidFill>
                <a:latin typeface="Calibri"/>
                <a:ea typeface="Calibri"/>
                <a:cs typeface="Calibri"/>
                <a:sym typeface="Calibri"/>
              </a:rPr>
              <a:t>Upgrading our homes  will:</a:t>
            </a:r>
            <a:endParaRPr sz="1600">
              <a:solidFill>
                <a:srgbClr val="6AA84F"/>
              </a:solidFill>
              <a:latin typeface="Calibri"/>
              <a:ea typeface="Calibri"/>
              <a:cs typeface="Calibri"/>
              <a:sym typeface="Calibri"/>
            </a:endParaRPr>
          </a:p>
          <a:p>
            <a:pPr indent="-330200" lvl="0" marL="457200" rtl="0" algn="l">
              <a:spcBef>
                <a:spcPts val="0"/>
              </a:spcBef>
              <a:spcAft>
                <a:spcPts val="0"/>
              </a:spcAft>
              <a:buClr>
                <a:srgbClr val="6AA84F"/>
              </a:buClr>
              <a:buSzPts val="1600"/>
              <a:buFont typeface="Calibri"/>
              <a:buChar char="●"/>
            </a:pPr>
            <a:r>
              <a:rPr lang="en-GB" sz="1600">
                <a:solidFill>
                  <a:srgbClr val="6AA84F"/>
                </a:solidFill>
                <a:latin typeface="Calibri"/>
                <a:ea typeface="Calibri"/>
                <a:cs typeface="Calibri"/>
                <a:sym typeface="Calibri"/>
              </a:rPr>
              <a:t>Eradicate damp</a:t>
            </a:r>
            <a:endParaRPr sz="1600">
              <a:solidFill>
                <a:srgbClr val="6AA84F"/>
              </a:solidFill>
              <a:latin typeface="Calibri"/>
              <a:ea typeface="Calibri"/>
              <a:cs typeface="Calibri"/>
              <a:sym typeface="Calibri"/>
            </a:endParaRPr>
          </a:p>
          <a:p>
            <a:pPr indent="-330200" lvl="0" marL="457200" rtl="0" algn="l">
              <a:spcBef>
                <a:spcPts val="0"/>
              </a:spcBef>
              <a:spcAft>
                <a:spcPts val="0"/>
              </a:spcAft>
              <a:buClr>
                <a:srgbClr val="6AA84F"/>
              </a:buClr>
              <a:buSzPts val="1600"/>
              <a:buFont typeface="Calibri"/>
              <a:buChar char="●"/>
            </a:pPr>
            <a:r>
              <a:rPr lang="en-GB" sz="1600">
                <a:solidFill>
                  <a:srgbClr val="6AA84F"/>
                </a:solidFill>
                <a:latin typeface="Calibri"/>
                <a:ea typeface="Calibri"/>
                <a:cs typeface="Calibri"/>
                <a:sym typeface="Calibri"/>
              </a:rPr>
              <a:t>Save families millions</a:t>
            </a:r>
            <a:endParaRPr sz="1600">
              <a:solidFill>
                <a:srgbClr val="6AA84F"/>
              </a:solidFill>
              <a:latin typeface="Calibri"/>
              <a:ea typeface="Calibri"/>
              <a:cs typeface="Calibri"/>
              <a:sym typeface="Calibri"/>
            </a:endParaRPr>
          </a:p>
          <a:p>
            <a:pPr indent="-330200" lvl="0" marL="457200" rtl="0" algn="l">
              <a:spcBef>
                <a:spcPts val="0"/>
              </a:spcBef>
              <a:spcAft>
                <a:spcPts val="0"/>
              </a:spcAft>
              <a:buClr>
                <a:srgbClr val="6AA84F"/>
              </a:buClr>
              <a:buSzPts val="1600"/>
              <a:buFont typeface="Calibri"/>
              <a:buChar char="●"/>
            </a:pPr>
            <a:r>
              <a:rPr lang="en-GB" sz="1600">
                <a:solidFill>
                  <a:srgbClr val="6AA84F"/>
                </a:solidFill>
                <a:latin typeface="Calibri"/>
                <a:ea typeface="Calibri"/>
                <a:cs typeface="Calibri"/>
                <a:sym typeface="Calibri"/>
              </a:rPr>
              <a:t>Power our homes with clean energy</a:t>
            </a:r>
            <a:endParaRPr sz="1600">
              <a:solidFill>
                <a:srgbClr val="6AA84F"/>
              </a:solidFill>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GB" sz="1600">
                <a:solidFill>
                  <a:srgbClr val="0000FF"/>
                </a:solidFill>
                <a:latin typeface="Calibri"/>
                <a:ea typeface="Calibri"/>
                <a:cs typeface="Calibri"/>
                <a:sym typeface="Calibri"/>
              </a:rPr>
              <a:t>You can</a:t>
            </a:r>
            <a:r>
              <a:rPr lang="en-GB" sz="1600">
                <a:latin typeface="Calibri"/>
                <a:ea typeface="Calibri"/>
                <a:cs typeface="Calibri"/>
                <a:sym typeface="Calibri"/>
              </a:rPr>
              <a:t>:</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n-GB" sz="1600">
                <a:solidFill>
                  <a:schemeClr val="accent1"/>
                </a:solidFill>
                <a:latin typeface="Calibri"/>
                <a:ea typeface="Calibri"/>
                <a:cs typeface="Calibri"/>
                <a:sym typeface="Calibri"/>
              </a:rPr>
              <a:t>E</a:t>
            </a:r>
            <a:r>
              <a:rPr lang="en-GB" sz="1600">
                <a:solidFill>
                  <a:schemeClr val="accent1"/>
                </a:solidFill>
                <a:latin typeface="Calibri"/>
                <a:ea typeface="Calibri"/>
                <a:cs typeface="Calibri"/>
                <a:sym typeface="Calibri"/>
              </a:rPr>
              <a:t>mail your MP</a:t>
            </a:r>
            <a:endParaRPr sz="1600">
              <a:solidFill>
                <a:schemeClr val="accent1"/>
              </a:solidFill>
              <a:latin typeface="Calibri"/>
              <a:ea typeface="Calibri"/>
              <a:cs typeface="Calibri"/>
              <a:sym typeface="Calibri"/>
            </a:endParaRPr>
          </a:p>
          <a:p>
            <a:pPr indent="-330200" lvl="0" marL="457200" rtl="0" algn="l">
              <a:spcBef>
                <a:spcPts val="0"/>
              </a:spcBef>
              <a:spcAft>
                <a:spcPts val="0"/>
              </a:spcAft>
              <a:buSzPts val="1600"/>
              <a:buFont typeface="Calibri"/>
              <a:buChar char="●"/>
            </a:pPr>
            <a:r>
              <a:rPr lang="en-GB" sz="1600">
                <a:solidFill>
                  <a:schemeClr val="accent1"/>
                </a:solidFill>
                <a:latin typeface="Calibri"/>
                <a:ea typeface="Calibri"/>
                <a:cs typeface="Calibri"/>
                <a:sym typeface="Calibri"/>
              </a:rPr>
              <a:t>Join the campaign</a:t>
            </a:r>
            <a:endParaRPr sz="1600">
              <a:solidFill>
                <a:schemeClr val="accent1"/>
              </a:solidFill>
              <a:latin typeface="Calibri"/>
              <a:ea typeface="Calibri"/>
              <a:cs typeface="Calibri"/>
              <a:sym typeface="Calibri"/>
            </a:endParaRPr>
          </a:p>
          <a:p>
            <a:pPr indent="-330200" lvl="0" marL="457200" rtl="0" algn="l">
              <a:spcBef>
                <a:spcPts val="0"/>
              </a:spcBef>
              <a:spcAft>
                <a:spcPts val="0"/>
              </a:spcAft>
              <a:buSzPts val="1600"/>
              <a:buFont typeface="Calibri"/>
              <a:buChar char="●"/>
            </a:pPr>
            <a:r>
              <a:rPr lang="en-GB" sz="1600">
                <a:solidFill>
                  <a:schemeClr val="accent1"/>
                </a:solidFill>
                <a:latin typeface="Calibri"/>
                <a:ea typeface="Calibri"/>
                <a:cs typeface="Calibri"/>
                <a:sym typeface="Calibri"/>
              </a:rPr>
              <a:t>Download the toolkit for </a:t>
            </a:r>
            <a:r>
              <a:rPr lang="en-GB" sz="1600">
                <a:solidFill>
                  <a:schemeClr val="accent1"/>
                </a:solidFill>
                <a:latin typeface="Calibri"/>
                <a:ea typeface="Calibri"/>
                <a:cs typeface="Calibri"/>
                <a:sym typeface="Calibri"/>
              </a:rPr>
              <a:t>further</a:t>
            </a:r>
            <a:r>
              <a:rPr lang="en-GB" sz="1600">
                <a:solidFill>
                  <a:schemeClr val="accent1"/>
                </a:solidFill>
                <a:latin typeface="Calibri"/>
                <a:ea typeface="Calibri"/>
                <a:cs typeface="Calibri"/>
                <a:sym typeface="Calibri"/>
              </a:rPr>
              <a:t> information and support here - </a:t>
            </a:r>
            <a:r>
              <a:rPr lang="en-GB" sz="1600" u="sng">
                <a:solidFill>
                  <a:schemeClr val="hlink"/>
                </a:solidFill>
                <a:latin typeface="Calibri"/>
                <a:ea typeface="Calibri"/>
                <a:cs typeface="Calibri"/>
                <a:sym typeface="Calibri"/>
                <a:hlinkClick r:id="rId4"/>
              </a:rPr>
              <a:t>https://greathomesupgrade.org</a:t>
            </a:r>
            <a:r>
              <a:rPr lang="en-GB" sz="1600">
                <a:solidFill>
                  <a:schemeClr val="accent1"/>
                </a:solidFill>
                <a:latin typeface="Calibri"/>
                <a:ea typeface="Calibri"/>
                <a:cs typeface="Calibri"/>
                <a:sym typeface="Calibri"/>
              </a:rPr>
              <a:t> </a:t>
            </a:r>
            <a:endParaRPr sz="1600">
              <a:latin typeface="Calibri"/>
              <a:ea typeface="Calibri"/>
              <a:cs typeface="Calibri"/>
              <a:sym typeface="Calibri"/>
            </a:endParaRPr>
          </a:p>
        </p:txBody>
      </p:sp>
      <p:pic>
        <p:nvPicPr>
          <p:cNvPr id="177" name="Google Shape;177;g12180dc0808_0_69"/>
          <p:cNvPicPr preferRelativeResize="0"/>
          <p:nvPr/>
        </p:nvPicPr>
        <p:blipFill>
          <a:blip r:embed="rId5">
            <a:alphaModFix/>
          </a:blip>
          <a:stretch>
            <a:fillRect/>
          </a:stretch>
        </p:blipFill>
        <p:spPr>
          <a:xfrm>
            <a:off x="5920750" y="1276350"/>
            <a:ext cx="2857500" cy="2590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2180dc0808_0_78"/>
          <p:cNvSpPr txBox="1"/>
          <p:nvPr>
            <p:ph type="title"/>
          </p:nvPr>
        </p:nvSpPr>
        <p:spPr>
          <a:xfrm>
            <a:off x="318400" y="0"/>
            <a:ext cx="5162100" cy="1176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Calibri"/>
              <a:buNone/>
            </a:pPr>
            <a:r>
              <a:rPr lang="en-GB" sz="2920">
                <a:solidFill>
                  <a:srgbClr val="38761D"/>
                </a:solidFill>
                <a:latin typeface="Calibri"/>
                <a:ea typeface="Calibri"/>
                <a:cs typeface="Calibri"/>
                <a:sym typeface="Calibri"/>
              </a:rPr>
              <a:t>The Big Plastic Count</a:t>
            </a:r>
            <a:endParaRPr sz="2088"/>
          </a:p>
        </p:txBody>
      </p:sp>
      <p:pic>
        <p:nvPicPr>
          <p:cNvPr id="183" name="Google Shape;183;g12180dc0808_0_78"/>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84" name="Google Shape;184;g12180dc0808_0_78"/>
          <p:cNvSpPr txBox="1"/>
          <p:nvPr>
            <p:ph idx="1" type="body"/>
          </p:nvPr>
        </p:nvSpPr>
        <p:spPr>
          <a:xfrm>
            <a:off x="3870250" y="1952550"/>
            <a:ext cx="4908000" cy="2671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1400"/>
              <a:buNone/>
            </a:pPr>
            <a:r>
              <a:t/>
            </a:r>
            <a:endParaRPr sz="2400">
              <a:latin typeface="Calibri"/>
              <a:ea typeface="Calibri"/>
              <a:cs typeface="Calibri"/>
              <a:sym typeface="Calibri"/>
            </a:endParaRPr>
          </a:p>
          <a:p>
            <a:pPr indent="0" lvl="0" marL="914400" rtl="0" algn="l">
              <a:lnSpc>
                <a:spcPct val="100000"/>
              </a:lnSpc>
              <a:spcBef>
                <a:spcPts val="0"/>
              </a:spcBef>
              <a:spcAft>
                <a:spcPts val="0"/>
              </a:spcAft>
              <a:buSzPts val="1400"/>
              <a:buNone/>
            </a:pPr>
            <a:r>
              <a:t/>
            </a:r>
            <a:endParaRPr sz="2000">
              <a:latin typeface="Calibri"/>
              <a:ea typeface="Calibri"/>
              <a:cs typeface="Calibri"/>
              <a:sym typeface="Calibri"/>
            </a:endParaRPr>
          </a:p>
        </p:txBody>
      </p:sp>
      <p:sp>
        <p:nvSpPr>
          <p:cNvPr id="185" name="Google Shape;185;g12180dc0808_0_78"/>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sp>
        <p:nvSpPr>
          <p:cNvPr id="186" name="Google Shape;186;g12180dc0808_0_78"/>
          <p:cNvSpPr txBox="1"/>
          <p:nvPr/>
        </p:nvSpPr>
        <p:spPr>
          <a:xfrm>
            <a:off x="454975" y="987325"/>
            <a:ext cx="4562100" cy="3728400"/>
          </a:xfrm>
          <a:prstGeom prst="rect">
            <a:avLst/>
          </a:prstGeom>
          <a:noFill/>
          <a:ln>
            <a:noFill/>
          </a:ln>
        </p:spPr>
        <p:txBody>
          <a:bodyPr anchorCtr="0" anchor="t" bIns="91425" lIns="91425" spcFirstLastPara="1" rIns="91425" wrap="square" tIns="91425">
            <a:spAutoFit/>
          </a:bodyPr>
          <a:lstStyle/>
          <a:p>
            <a:pPr indent="0" lvl="0" marL="0" rtl="0" algn="l">
              <a:lnSpc>
                <a:spcPct val="122727"/>
              </a:lnSpc>
              <a:spcBef>
                <a:spcPts val="0"/>
              </a:spcBef>
              <a:spcAft>
                <a:spcPts val="0"/>
              </a:spcAft>
              <a:buNone/>
            </a:pPr>
            <a:r>
              <a:rPr lang="en-GB" sz="1600">
                <a:solidFill>
                  <a:schemeClr val="dk1"/>
                </a:solidFill>
                <a:latin typeface="Calibri"/>
                <a:ea typeface="Calibri"/>
                <a:cs typeface="Calibri"/>
                <a:sym typeface="Calibri"/>
              </a:rPr>
              <a:t>Count your plastic for one week – </a:t>
            </a:r>
            <a:r>
              <a:rPr b="1" lang="en-GB" sz="1600">
                <a:solidFill>
                  <a:schemeClr val="dk1"/>
                </a:solidFill>
                <a:latin typeface="Calibri"/>
                <a:ea typeface="Calibri"/>
                <a:cs typeface="Calibri"/>
                <a:sym typeface="Calibri"/>
              </a:rPr>
              <a:t>16-22 May 2022</a:t>
            </a:r>
            <a:r>
              <a:rPr lang="en-GB"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lnSpc>
                <a:spcPct val="122727"/>
              </a:lnSpc>
              <a:spcBef>
                <a:spcPts val="1500"/>
              </a:spcBef>
              <a:spcAft>
                <a:spcPts val="0"/>
              </a:spcAft>
              <a:buNone/>
            </a:pPr>
            <a:r>
              <a:rPr lang="en-GB" sz="1600">
                <a:solidFill>
                  <a:schemeClr val="dk1"/>
                </a:solidFill>
                <a:latin typeface="Calibri"/>
                <a:ea typeface="Calibri"/>
                <a:cs typeface="Calibri"/>
                <a:sym typeface="Calibri"/>
              </a:rPr>
              <a:t>Across the country, households of all shapes and sizes, schools, community groups and businesses, will gather new evidence. How much plastic are we really having to throw away, and what happens to it?</a:t>
            </a:r>
            <a:endParaRPr sz="1600">
              <a:solidFill>
                <a:schemeClr val="dk1"/>
              </a:solidFill>
              <a:latin typeface="Calibri"/>
              <a:ea typeface="Calibri"/>
              <a:cs typeface="Calibri"/>
              <a:sym typeface="Calibri"/>
            </a:endParaRPr>
          </a:p>
          <a:p>
            <a:pPr indent="0" lvl="0" marL="0" rtl="0" algn="l">
              <a:lnSpc>
                <a:spcPct val="122727"/>
              </a:lnSpc>
              <a:spcBef>
                <a:spcPts val="1500"/>
              </a:spcBef>
              <a:spcAft>
                <a:spcPts val="0"/>
              </a:spcAft>
              <a:buNone/>
            </a:pPr>
            <a:r>
              <a:rPr lang="en-GB" sz="1600">
                <a:solidFill>
                  <a:schemeClr val="dk1"/>
                </a:solidFill>
                <a:latin typeface="Calibri"/>
                <a:ea typeface="Calibri"/>
                <a:cs typeface="Calibri"/>
                <a:sym typeface="Calibri"/>
              </a:rPr>
              <a:t>We’ll show the government it’s time to commit: reduce single plastic use by 50% by 2025 by switching to reusable options that work for everyone – and ban sending our waste to other countries.</a:t>
            </a:r>
            <a:endParaRPr sz="1600">
              <a:solidFill>
                <a:schemeClr val="dk1"/>
              </a:solidFill>
              <a:latin typeface="Calibri"/>
              <a:ea typeface="Calibri"/>
              <a:cs typeface="Calibri"/>
              <a:sym typeface="Calibri"/>
            </a:endParaRPr>
          </a:p>
          <a:p>
            <a:pPr indent="0" lvl="0" marL="0" rtl="0" algn="l">
              <a:lnSpc>
                <a:spcPct val="122727"/>
              </a:lnSpc>
              <a:spcBef>
                <a:spcPts val="1500"/>
              </a:spcBef>
              <a:spcAft>
                <a:spcPts val="0"/>
              </a:spcAft>
              <a:buNone/>
            </a:pPr>
            <a:r>
              <a:rPr lang="en-GB" sz="1600">
                <a:solidFill>
                  <a:schemeClr val="dk1"/>
                </a:solidFill>
                <a:latin typeface="Calibri"/>
                <a:ea typeface="Calibri"/>
                <a:cs typeface="Calibri"/>
                <a:sym typeface="Calibri"/>
              </a:rPr>
              <a:t>Sign up here: </a:t>
            </a:r>
            <a:r>
              <a:rPr lang="en-GB" sz="1600" u="sng">
                <a:solidFill>
                  <a:schemeClr val="hlink"/>
                </a:solidFill>
                <a:latin typeface="Calibri"/>
                <a:ea typeface="Calibri"/>
                <a:cs typeface="Calibri"/>
                <a:sym typeface="Calibri"/>
                <a:hlinkClick r:id="rId4"/>
              </a:rPr>
              <a:t>https://thebigplasticcount.com/sign-up</a:t>
            </a:r>
            <a:r>
              <a:rPr lang="en-GB"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pic>
        <p:nvPicPr>
          <p:cNvPr id="187" name="Google Shape;187;g12180dc0808_0_78"/>
          <p:cNvPicPr preferRelativeResize="0"/>
          <p:nvPr/>
        </p:nvPicPr>
        <p:blipFill>
          <a:blip r:embed="rId5">
            <a:alphaModFix/>
          </a:blip>
          <a:stretch>
            <a:fillRect/>
          </a:stretch>
        </p:blipFill>
        <p:spPr>
          <a:xfrm>
            <a:off x="5222328" y="1176903"/>
            <a:ext cx="3810950" cy="1960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169daeff2f_0_7"/>
          <p:cNvSpPr txBox="1"/>
          <p:nvPr>
            <p:ph type="title"/>
          </p:nvPr>
        </p:nvSpPr>
        <p:spPr>
          <a:xfrm>
            <a:off x="628650" y="231672"/>
            <a:ext cx="7886700" cy="548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sz="3400">
                <a:solidFill>
                  <a:srgbClr val="38761D"/>
                </a:solidFill>
                <a:latin typeface="Calibri"/>
                <a:ea typeface="Calibri"/>
                <a:cs typeface="Calibri"/>
                <a:sym typeface="Calibri"/>
              </a:rPr>
              <a:t>Upcoming Events</a:t>
            </a:r>
            <a:endParaRPr sz="3400">
              <a:solidFill>
                <a:srgbClr val="38761D"/>
              </a:solidFill>
              <a:latin typeface="Calibri"/>
              <a:ea typeface="Calibri"/>
              <a:cs typeface="Calibri"/>
              <a:sym typeface="Calibri"/>
            </a:endParaRPr>
          </a:p>
        </p:txBody>
      </p:sp>
      <p:pic>
        <p:nvPicPr>
          <p:cNvPr id="193" name="Google Shape;193;g1169daeff2f_0_7"/>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94" name="Google Shape;194;g1169daeff2f_0_7"/>
          <p:cNvSpPr txBox="1"/>
          <p:nvPr>
            <p:ph idx="1" type="body"/>
          </p:nvPr>
        </p:nvSpPr>
        <p:spPr>
          <a:xfrm>
            <a:off x="267400" y="889200"/>
            <a:ext cx="5558400" cy="3365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SzPts val="1400"/>
              <a:buNone/>
            </a:pPr>
            <a:r>
              <a:rPr b="1" lang="en-GB" sz="1700">
                <a:latin typeface="Calibri"/>
                <a:ea typeface="Calibri"/>
                <a:cs typeface="Calibri"/>
                <a:sym typeface="Calibri"/>
              </a:rPr>
              <a:t>Broad Green in Bloom</a:t>
            </a:r>
            <a:endParaRPr b="1" sz="1700">
              <a:latin typeface="Calibri"/>
              <a:ea typeface="Calibri"/>
              <a:cs typeface="Calibri"/>
              <a:sym typeface="Calibri"/>
            </a:endParaRPr>
          </a:p>
          <a:p>
            <a:pPr indent="0" lvl="0" marL="0" rtl="0" algn="l">
              <a:lnSpc>
                <a:spcPct val="115000"/>
              </a:lnSpc>
              <a:spcBef>
                <a:spcPts val="0"/>
              </a:spcBef>
              <a:spcAft>
                <a:spcPts val="0"/>
              </a:spcAft>
              <a:buSzPts val="1400"/>
              <a:buNone/>
            </a:pPr>
            <a:r>
              <a:rPr lang="en-GB" sz="1700">
                <a:latin typeface="Calibri"/>
                <a:ea typeface="Calibri"/>
                <a:cs typeface="Calibri"/>
                <a:sym typeface="Calibri"/>
              </a:rPr>
              <a:t>See poster on right</a:t>
            </a:r>
            <a:endParaRPr sz="1700">
              <a:latin typeface="Calibri"/>
              <a:ea typeface="Calibri"/>
              <a:cs typeface="Calibri"/>
              <a:sym typeface="Calibri"/>
            </a:endParaRPr>
          </a:p>
          <a:p>
            <a:pPr indent="0" lvl="0" marL="0" rtl="0" algn="l">
              <a:lnSpc>
                <a:spcPct val="115000"/>
              </a:lnSpc>
              <a:spcBef>
                <a:spcPts val="0"/>
              </a:spcBef>
              <a:spcAft>
                <a:spcPts val="0"/>
              </a:spcAft>
              <a:buSzPts val="1400"/>
              <a:buNone/>
            </a:pPr>
            <a:r>
              <a:t/>
            </a:r>
            <a:endParaRPr b="1" sz="1700">
              <a:latin typeface="Calibri"/>
              <a:ea typeface="Calibri"/>
              <a:cs typeface="Calibri"/>
              <a:sym typeface="Calibri"/>
            </a:endParaRPr>
          </a:p>
          <a:p>
            <a:pPr indent="0" lvl="0" marL="0" rtl="0" algn="l">
              <a:lnSpc>
                <a:spcPct val="115000"/>
              </a:lnSpc>
              <a:spcBef>
                <a:spcPts val="0"/>
              </a:spcBef>
              <a:spcAft>
                <a:spcPts val="0"/>
              </a:spcAft>
              <a:buSzPts val="1400"/>
              <a:buNone/>
            </a:pPr>
            <a:r>
              <a:rPr b="1" lang="en-GB" sz="1700">
                <a:latin typeface="Calibri"/>
                <a:ea typeface="Calibri"/>
                <a:cs typeface="Calibri"/>
                <a:sym typeface="Calibri"/>
              </a:rPr>
              <a:t>Sustainable Thornton Heath hub</a:t>
            </a:r>
            <a:endParaRPr b="1" sz="1700">
              <a:latin typeface="Calibri"/>
              <a:ea typeface="Calibri"/>
              <a:cs typeface="Calibri"/>
              <a:sym typeface="Calibri"/>
            </a:endParaRPr>
          </a:p>
          <a:p>
            <a:pPr indent="0" lvl="0" marL="0" rtl="0" algn="l">
              <a:lnSpc>
                <a:spcPct val="115000"/>
              </a:lnSpc>
              <a:spcBef>
                <a:spcPts val="0"/>
              </a:spcBef>
              <a:spcAft>
                <a:spcPts val="0"/>
              </a:spcAft>
              <a:buSzPts val="1400"/>
              <a:buNone/>
            </a:pPr>
            <a:r>
              <a:rPr lang="en-GB" sz="1700">
                <a:latin typeface="Calibri"/>
                <a:ea typeface="Calibri"/>
                <a:cs typeface="Calibri"/>
                <a:sym typeface="Calibri"/>
              </a:rPr>
              <a:t>Monthly event for sustainable living incl. Repair café, plant-based food tasting, workshops and more. </a:t>
            </a:r>
            <a:r>
              <a:rPr i="1" lang="en-GB" sz="1700">
                <a:latin typeface="Calibri"/>
                <a:ea typeface="Calibri"/>
                <a:cs typeface="Calibri"/>
                <a:sym typeface="Calibri"/>
              </a:rPr>
              <a:t>4th Saturday of the month - next one 23rd April @ 1-4pm, Thornton Heath Salvation Army. No RSVP needed.</a:t>
            </a:r>
            <a:endParaRPr i="1" sz="1700">
              <a:latin typeface="Calibri"/>
              <a:ea typeface="Calibri"/>
              <a:cs typeface="Calibri"/>
              <a:sym typeface="Calibri"/>
            </a:endParaRPr>
          </a:p>
          <a:p>
            <a:pPr indent="0" lvl="0" marL="0" rtl="0" algn="l">
              <a:lnSpc>
                <a:spcPct val="115000"/>
              </a:lnSpc>
              <a:spcBef>
                <a:spcPts val="0"/>
              </a:spcBef>
              <a:spcAft>
                <a:spcPts val="0"/>
              </a:spcAft>
              <a:buSzPts val="1400"/>
              <a:buNone/>
            </a:pPr>
            <a:r>
              <a:t/>
            </a:r>
            <a:endParaRPr i="1" sz="1700">
              <a:latin typeface="Calibri"/>
              <a:ea typeface="Calibri"/>
              <a:cs typeface="Calibri"/>
              <a:sym typeface="Calibri"/>
            </a:endParaRPr>
          </a:p>
          <a:p>
            <a:pPr indent="0" lvl="0" marL="0" rtl="0" algn="l">
              <a:lnSpc>
                <a:spcPct val="115000"/>
              </a:lnSpc>
              <a:spcBef>
                <a:spcPts val="0"/>
              </a:spcBef>
              <a:spcAft>
                <a:spcPts val="0"/>
              </a:spcAft>
              <a:buSzPts val="1400"/>
              <a:buNone/>
            </a:pPr>
            <a:r>
              <a:rPr b="1" lang="en-GB" sz="1700">
                <a:latin typeface="Calibri"/>
                <a:ea typeface="Calibri"/>
                <a:cs typeface="Calibri"/>
                <a:sym typeface="Calibri"/>
              </a:rPr>
              <a:t>Friends of the Earth Groundswell Event Sat 25th June 10-5pm £10 tickets  </a:t>
            </a:r>
            <a:r>
              <a:rPr b="1" lang="en-GB" sz="1700" u="sng">
                <a:solidFill>
                  <a:schemeClr val="hlink"/>
                </a:solidFill>
                <a:latin typeface="Calibri"/>
                <a:ea typeface="Calibri"/>
                <a:cs typeface="Calibri"/>
                <a:sym typeface="Calibri"/>
                <a:hlinkClick r:id="rId4"/>
              </a:rPr>
              <a:t>https://www.eventbrite.co.uk/e/groundswell-london-south-east-2022-tickets-290405569877</a:t>
            </a:r>
            <a:r>
              <a:rPr b="1" lang="en-GB" sz="1700">
                <a:latin typeface="Calibri"/>
                <a:ea typeface="Calibri"/>
                <a:cs typeface="Calibri"/>
                <a:sym typeface="Calibri"/>
              </a:rPr>
              <a:t> (let us know if you come as we will go together!)</a:t>
            </a:r>
            <a:endParaRPr b="1" sz="1700">
              <a:latin typeface="Calibri"/>
              <a:ea typeface="Calibri"/>
              <a:cs typeface="Calibri"/>
              <a:sym typeface="Calibri"/>
            </a:endParaRPr>
          </a:p>
          <a:p>
            <a:pPr indent="0" lvl="0" marL="0" rtl="0" algn="l">
              <a:lnSpc>
                <a:spcPct val="115000"/>
              </a:lnSpc>
              <a:spcBef>
                <a:spcPts val="0"/>
              </a:spcBef>
              <a:spcAft>
                <a:spcPts val="0"/>
              </a:spcAft>
              <a:buSzPts val="1400"/>
              <a:buNone/>
            </a:pPr>
            <a:r>
              <a:t/>
            </a:r>
            <a:endParaRPr i="1" sz="1700">
              <a:latin typeface="Calibri"/>
              <a:ea typeface="Calibri"/>
              <a:cs typeface="Calibri"/>
              <a:sym typeface="Calibri"/>
            </a:endParaRPr>
          </a:p>
        </p:txBody>
      </p:sp>
      <p:sp>
        <p:nvSpPr>
          <p:cNvPr id="195" name="Google Shape;195;g1169daeff2f_0_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196" name="Google Shape;196;g1169daeff2f_0_7"/>
          <p:cNvPicPr preferRelativeResize="0"/>
          <p:nvPr/>
        </p:nvPicPr>
        <p:blipFill>
          <a:blip r:embed="rId5">
            <a:alphaModFix/>
          </a:blip>
          <a:stretch>
            <a:fillRect/>
          </a:stretch>
        </p:blipFill>
        <p:spPr>
          <a:xfrm>
            <a:off x="6133762" y="999800"/>
            <a:ext cx="2857424" cy="4056676"/>
          </a:xfrm>
          <a:prstGeom prst="rect">
            <a:avLst/>
          </a:prstGeom>
          <a:noFill/>
          <a:ln>
            <a:noFill/>
          </a:ln>
        </p:spPr>
      </p:pic>
      <p:sp>
        <p:nvSpPr>
          <p:cNvPr id="197" name="Google Shape;197;g1169daeff2f_0_7"/>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121ccaec0fb_0_2"/>
          <p:cNvSpPr txBox="1"/>
          <p:nvPr>
            <p:ph type="title"/>
          </p:nvPr>
        </p:nvSpPr>
        <p:spPr>
          <a:xfrm>
            <a:off x="628650" y="231672"/>
            <a:ext cx="7886700" cy="548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sz="3400">
                <a:solidFill>
                  <a:srgbClr val="38761D"/>
                </a:solidFill>
                <a:latin typeface="Calibri"/>
                <a:ea typeface="Calibri"/>
                <a:cs typeface="Calibri"/>
                <a:sym typeface="Calibri"/>
              </a:rPr>
              <a:t>Upcoming Events</a:t>
            </a:r>
            <a:endParaRPr sz="3400">
              <a:solidFill>
                <a:srgbClr val="38761D"/>
              </a:solidFill>
              <a:latin typeface="Calibri"/>
              <a:ea typeface="Calibri"/>
              <a:cs typeface="Calibri"/>
              <a:sym typeface="Calibri"/>
            </a:endParaRPr>
          </a:p>
        </p:txBody>
      </p:sp>
      <p:pic>
        <p:nvPicPr>
          <p:cNvPr id="203" name="Google Shape;203;g121ccaec0fb_0_2"/>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204" name="Google Shape;204;g121ccaec0fb_0_2"/>
          <p:cNvSpPr txBox="1"/>
          <p:nvPr>
            <p:ph idx="1" type="body"/>
          </p:nvPr>
        </p:nvSpPr>
        <p:spPr>
          <a:xfrm>
            <a:off x="267400" y="889200"/>
            <a:ext cx="5154000" cy="3365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SzPts val="1400"/>
              <a:buNone/>
            </a:pPr>
            <a:r>
              <a:rPr b="1" lang="en-GB" sz="1700">
                <a:latin typeface="Calibri"/>
                <a:ea typeface="Calibri"/>
                <a:cs typeface="Calibri"/>
                <a:sym typeface="Calibri"/>
              </a:rPr>
              <a:t>Sustainable Coulsdon Eco Fair III</a:t>
            </a:r>
            <a:endParaRPr b="1" sz="1700">
              <a:latin typeface="Calibri"/>
              <a:ea typeface="Calibri"/>
              <a:cs typeface="Calibri"/>
              <a:sym typeface="Calibri"/>
            </a:endParaRPr>
          </a:p>
          <a:p>
            <a:pPr indent="0" lvl="0" marL="0" rtl="0" algn="l">
              <a:lnSpc>
                <a:spcPct val="115000"/>
              </a:lnSpc>
              <a:spcBef>
                <a:spcPts val="0"/>
              </a:spcBef>
              <a:spcAft>
                <a:spcPts val="0"/>
              </a:spcAft>
              <a:buSzPts val="1400"/>
              <a:buNone/>
            </a:pPr>
            <a:r>
              <a:rPr lang="en-GB" sz="1700">
                <a:latin typeface="Calibri"/>
                <a:ea typeface="Calibri"/>
                <a:cs typeface="Calibri"/>
                <a:sym typeface="Calibri"/>
              </a:rPr>
              <a:t>10am - 4pm, Sunday 24th April, St John's Parish Hall, Marlpit Lane CR5 1ED, Old Coulsdon</a:t>
            </a:r>
            <a:endParaRPr sz="1700">
              <a:latin typeface="Calibri"/>
              <a:ea typeface="Calibri"/>
              <a:cs typeface="Calibri"/>
              <a:sym typeface="Calibri"/>
            </a:endParaRPr>
          </a:p>
          <a:p>
            <a:pPr indent="0" lvl="0" marL="0" rtl="0" algn="l">
              <a:lnSpc>
                <a:spcPct val="115000"/>
              </a:lnSpc>
              <a:spcBef>
                <a:spcPts val="0"/>
              </a:spcBef>
              <a:spcAft>
                <a:spcPts val="0"/>
              </a:spcAft>
              <a:buSzPts val="1400"/>
              <a:buNone/>
            </a:pPr>
            <a:r>
              <a:rPr lang="en-GB" sz="1700">
                <a:latin typeface="Calibri"/>
                <a:ea typeface="Calibri"/>
                <a:cs typeface="Calibri"/>
                <a:sym typeface="Calibri"/>
              </a:rPr>
              <a:t>Facebook event details here: </a:t>
            </a:r>
            <a:r>
              <a:rPr lang="en-GB" sz="1700" u="sng">
                <a:solidFill>
                  <a:schemeClr val="hlink"/>
                </a:solidFill>
                <a:latin typeface="Calibri"/>
                <a:ea typeface="Calibri"/>
                <a:cs typeface="Calibri"/>
                <a:sym typeface="Calibri"/>
                <a:hlinkClick r:id="rId4"/>
              </a:rPr>
              <a:t>https://fb.me/e/1l0VAQDkC</a:t>
            </a:r>
            <a:r>
              <a:rPr lang="en-GB" sz="1700">
                <a:latin typeface="Calibri"/>
                <a:ea typeface="Calibri"/>
                <a:cs typeface="Calibri"/>
                <a:sym typeface="Calibri"/>
              </a:rPr>
              <a:t> </a:t>
            </a:r>
            <a:endParaRPr sz="1700">
              <a:latin typeface="Calibri"/>
              <a:ea typeface="Calibri"/>
              <a:cs typeface="Calibri"/>
              <a:sym typeface="Calibri"/>
            </a:endParaRPr>
          </a:p>
          <a:p>
            <a:pPr indent="0" lvl="0" marL="0" rtl="0" algn="l">
              <a:lnSpc>
                <a:spcPct val="115000"/>
              </a:lnSpc>
              <a:spcBef>
                <a:spcPts val="0"/>
              </a:spcBef>
              <a:spcAft>
                <a:spcPts val="0"/>
              </a:spcAft>
              <a:buSzPts val="1400"/>
              <a:buNone/>
            </a:pPr>
            <a:r>
              <a:t/>
            </a:r>
            <a:endParaRPr b="1" sz="1700">
              <a:latin typeface="Calibri"/>
              <a:ea typeface="Calibri"/>
              <a:cs typeface="Calibri"/>
              <a:sym typeface="Calibri"/>
            </a:endParaRPr>
          </a:p>
          <a:p>
            <a:pPr indent="0" lvl="0" marL="0" rtl="0" algn="l">
              <a:lnSpc>
                <a:spcPct val="115000"/>
              </a:lnSpc>
              <a:spcBef>
                <a:spcPts val="0"/>
              </a:spcBef>
              <a:spcAft>
                <a:spcPts val="0"/>
              </a:spcAft>
              <a:buSzPts val="1400"/>
              <a:buNone/>
            </a:pPr>
            <a:r>
              <a:rPr b="1" lang="en-GB" sz="1700">
                <a:latin typeface="Calibri"/>
                <a:ea typeface="Calibri"/>
                <a:cs typeface="Calibri"/>
                <a:sym typeface="Calibri"/>
              </a:rPr>
              <a:t>Textile Repair Cafe event</a:t>
            </a:r>
            <a:endParaRPr b="1" sz="1700">
              <a:latin typeface="Calibri"/>
              <a:ea typeface="Calibri"/>
              <a:cs typeface="Calibri"/>
              <a:sym typeface="Calibri"/>
            </a:endParaRPr>
          </a:p>
          <a:p>
            <a:pPr indent="0" lvl="0" marL="0" rtl="0" algn="l">
              <a:lnSpc>
                <a:spcPct val="115000"/>
              </a:lnSpc>
              <a:spcBef>
                <a:spcPts val="0"/>
              </a:spcBef>
              <a:spcAft>
                <a:spcPts val="0"/>
              </a:spcAft>
              <a:buSzPts val="1400"/>
              <a:buNone/>
            </a:pPr>
            <a:r>
              <a:rPr lang="en-GB" sz="1700">
                <a:latin typeface="Calibri"/>
                <a:ea typeface="Calibri"/>
                <a:cs typeface="Calibri"/>
                <a:sym typeface="Calibri"/>
              </a:rPr>
              <a:t>11am - 3pm, Saturday 30th April, Whitgift Centre</a:t>
            </a:r>
            <a:endParaRPr sz="1700">
              <a:latin typeface="Calibri"/>
              <a:ea typeface="Calibri"/>
              <a:cs typeface="Calibri"/>
              <a:sym typeface="Calibri"/>
            </a:endParaRPr>
          </a:p>
          <a:p>
            <a:pPr indent="0" lvl="0" marL="0" rtl="0" algn="l">
              <a:lnSpc>
                <a:spcPct val="115000"/>
              </a:lnSpc>
              <a:spcBef>
                <a:spcPts val="0"/>
              </a:spcBef>
              <a:spcAft>
                <a:spcPts val="0"/>
              </a:spcAft>
              <a:buSzPts val="1400"/>
              <a:buNone/>
            </a:pPr>
            <a:r>
              <a:t/>
            </a:r>
            <a:endParaRPr i="1" sz="1700">
              <a:latin typeface="Calibri"/>
              <a:ea typeface="Calibri"/>
              <a:cs typeface="Calibri"/>
              <a:sym typeface="Calibri"/>
            </a:endParaRPr>
          </a:p>
          <a:p>
            <a:pPr indent="0" lvl="0" marL="0" rtl="0" algn="l">
              <a:lnSpc>
                <a:spcPct val="115000"/>
              </a:lnSpc>
              <a:spcBef>
                <a:spcPts val="0"/>
              </a:spcBef>
              <a:spcAft>
                <a:spcPts val="0"/>
              </a:spcAft>
              <a:buSzPts val="1400"/>
              <a:buNone/>
            </a:pPr>
            <a:r>
              <a:t/>
            </a:r>
            <a:endParaRPr i="1" sz="1700">
              <a:latin typeface="Calibri"/>
              <a:ea typeface="Calibri"/>
              <a:cs typeface="Calibri"/>
              <a:sym typeface="Calibri"/>
            </a:endParaRPr>
          </a:p>
        </p:txBody>
      </p:sp>
      <p:sp>
        <p:nvSpPr>
          <p:cNvPr id="205" name="Google Shape;205;g121ccaec0fb_0_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06" name="Google Shape;206;g121ccaec0fb_0_2"/>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pic>
        <p:nvPicPr>
          <p:cNvPr id="207" name="Google Shape;207;g121ccaec0fb_0_2"/>
          <p:cNvPicPr preferRelativeResize="0"/>
          <p:nvPr/>
        </p:nvPicPr>
        <p:blipFill>
          <a:blip r:embed="rId5">
            <a:alphaModFix/>
          </a:blip>
          <a:stretch>
            <a:fillRect/>
          </a:stretch>
        </p:blipFill>
        <p:spPr>
          <a:xfrm>
            <a:off x="5553675" y="889200"/>
            <a:ext cx="2697476" cy="391347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0d12806ce5_0_4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Any Other Business (AOB)</a:t>
            </a:r>
            <a:endParaRPr>
              <a:solidFill>
                <a:srgbClr val="38761D"/>
              </a:solidFill>
              <a:latin typeface="Calibri"/>
              <a:ea typeface="Calibri"/>
              <a:cs typeface="Calibri"/>
              <a:sym typeface="Calibri"/>
            </a:endParaRPr>
          </a:p>
        </p:txBody>
      </p:sp>
      <p:pic>
        <p:nvPicPr>
          <p:cNvPr id="213" name="Google Shape;213;g10d12806ce5_0_43"/>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214" name="Google Shape;214;g10d12806ce5_0_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15" name="Google Shape;215;g10d12806ce5_0_43"/>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sp>
        <p:nvSpPr>
          <p:cNvPr id="216" name="Google Shape;216;g10d12806ce5_0_43"/>
          <p:cNvSpPr txBox="1"/>
          <p:nvPr>
            <p:ph idx="1" type="body"/>
          </p:nvPr>
        </p:nvSpPr>
        <p:spPr>
          <a:xfrm>
            <a:off x="248675" y="1146725"/>
            <a:ext cx="8656500" cy="3511800"/>
          </a:xfrm>
          <a:prstGeom prst="rect">
            <a:avLst/>
          </a:prstGeom>
          <a:noFill/>
          <a:ln>
            <a:noFill/>
          </a:ln>
        </p:spPr>
        <p:txBody>
          <a:bodyPr anchorCtr="0" anchor="t" bIns="34275" lIns="68575" spcFirstLastPara="1" rIns="68575" wrap="square" tIns="34275">
            <a:normAutofit/>
          </a:bodyPr>
          <a:lstStyle/>
          <a:p>
            <a:pPr indent="-381000" lvl="0" marL="457200" rtl="0" algn="l">
              <a:lnSpc>
                <a:spcPct val="100000"/>
              </a:lnSpc>
              <a:spcBef>
                <a:spcPts val="0"/>
              </a:spcBef>
              <a:spcAft>
                <a:spcPts val="0"/>
              </a:spcAft>
              <a:buSzPts val="2400"/>
              <a:buFont typeface="Calibri"/>
              <a:buChar char="●"/>
            </a:pPr>
            <a:r>
              <a:rPr lang="en-GB" sz="2400">
                <a:latin typeface="Calibri"/>
                <a:ea typeface="Calibri"/>
                <a:cs typeface="Calibri"/>
                <a:sym typeface="Calibri"/>
              </a:rPr>
              <a:t>London FoE Network update - Connie</a:t>
            </a:r>
            <a:endParaRPr sz="24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txBox="1"/>
          <p:nvPr>
            <p:ph type="title"/>
          </p:nvPr>
        </p:nvSpPr>
        <p:spPr>
          <a:xfrm>
            <a:off x="407550" y="903900"/>
            <a:ext cx="8328900" cy="3817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990"/>
              <a:buFont typeface="Arial"/>
              <a:buNone/>
            </a:pPr>
            <a:r>
              <a:rPr lang="en-GB" sz="2770">
                <a:latin typeface="Calibri"/>
                <a:ea typeface="Calibri"/>
                <a:cs typeface="Calibri"/>
                <a:sym typeface="Calibri"/>
              </a:rPr>
              <a:t>Next meetup:</a:t>
            </a:r>
            <a:endParaRPr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t/>
            </a:r>
            <a:endParaRPr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rPr b="1" lang="en-GB" sz="2770">
                <a:latin typeface="Calibri"/>
                <a:ea typeface="Calibri"/>
                <a:cs typeface="Calibri"/>
                <a:sym typeface="Calibri"/>
              </a:rPr>
              <a:t>Wednesday 11th May 2022</a:t>
            </a:r>
            <a:endParaRPr b="1"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rPr b="1" lang="en-GB" sz="2770">
                <a:latin typeface="Calibri"/>
                <a:ea typeface="Calibri"/>
                <a:cs typeface="Calibri"/>
                <a:sym typeface="Calibri"/>
              </a:rPr>
              <a:t>18:30 - 19:30</a:t>
            </a:r>
            <a:endParaRPr b="1"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t/>
            </a:r>
            <a:endParaRPr sz="2770">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rPr lang="en-GB" sz="2770">
                <a:latin typeface="Calibri"/>
                <a:ea typeface="Calibri"/>
                <a:cs typeface="Calibri"/>
                <a:sym typeface="Calibri"/>
              </a:rPr>
              <a:t>We have a WhatsApp group – join using this link: </a:t>
            </a:r>
            <a:r>
              <a:rPr lang="en-GB" sz="2770" u="sng">
                <a:solidFill>
                  <a:schemeClr val="hlink"/>
                </a:solidFill>
                <a:latin typeface="Calibri"/>
                <a:ea typeface="Calibri"/>
                <a:cs typeface="Calibri"/>
                <a:sym typeface="Calibri"/>
                <a:hlinkClick r:id="rId3"/>
              </a:rPr>
              <a:t>https://chat.whatsapp.com/DlJKqszwLQb8aPagYzJ9qH</a:t>
            </a:r>
            <a:r>
              <a:rPr lang="en-GB" sz="2770">
                <a:latin typeface="Calibri"/>
                <a:ea typeface="Calibri"/>
                <a:cs typeface="Calibri"/>
                <a:sym typeface="Calibri"/>
              </a:rPr>
              <a:t> </a:t>
            </a:r>
            <a:endParaRPr sz="2770">
              <a:latin typeface="Calibri"/>
              <a:ea typeface="Calibri"/>
              <a:cs typeface="Calibri"/>
              <a:sym typeface="Calibri"/>
            </a:endParaRPr>
          </a:p>
        </p:txBody>
      </p:sp>
      <p:pic>
        <p:nvPicPr>
          <p:cNvPr id="222" name="Google Shape;222;p10"/>
          <p:cNvPicPr preferRelativeResize="0"/>
          <p:nvPr/>
        </p:nvPicPr>
        <p:blipFill rotWithShape="1">
          <a:blip r:embed="rId4">
            <a:alphaModFix/>
          </a:blip>
          <a:srcRect b="0" l="0" r="0" t="0"/>
          <a:stretch/>
        </p:blipFill>
        <p:spPr>
          <a:xfrm>
            <a:off x="7076950" y="189422"/>
            <a:ext cx="1828224" cy="632899"/>
          </a:xfrm>
          <a:prstGeom prst="rect">
            <a:avLst/>
          </a:prstGeom>
          <a:noFill/>
          <a:ln>
            <a:noFill/>
          </a:ln>
        </p:spPr>
      </p:pic>
      <p:sp>
        <p:nvSpPr>
          <p:cNvPr id="223" name="Google Shape;223;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24" name="Google Shape;224;p10"/>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Housekeeping Rules</a:t>
            </a:r>
            <a:endParaRPr>
              <a:solidFill>
                <a:srgbClr val="38761D"/>
              </a:solidFill>
              <a:latin typeface="Calibri"/>
              <a:ea typeface="Calibri"/>
              <a:cs typeface="Calibri"/>
              <a:sym typeface="Calibri"/>
            </a:endParaRPr>
          </a:p>
        </p:txBody>
      </p:sp>
      <p:sp>
        <p:nvSpPr>
          <p:cNvPr id="68" name="Google Shape;68;p2"/>
          <p:cNvSpPr txBox="1"/>
          <p:nvPr>
            <p:ph idx="1" type="body"/>
          </p:nvPr>
        </p:nvSpPr>
        <p:spPr>
          <a:xfrm>
            <a:off x="628650" y="1181800"/>
            <a:ext cx="7886700" cy="3450900"/>
          </a:xfrm>
          <a:prstGeom prst="rect">
            <a:avLst/>
          </a:prstGeom>
          <a:noFill/>
          <a:ln>
            <a:noFill/>
          </a:ln>
        </p:spPr>
        <p:txBody>
          <a:bodyPr anchorCtr="0" anchor="t" bIns="34275" lIns="68575" spcFirstLastPara="1" rIns="68575" wrap="square" tIns="34275">
            <a:normAutofit/>
          </a:bodyPr>
          <a:lstStyle/>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Aim for 2 minutes when discussing ideas</a:t>
            </a:r>
            <a:endParaRPr sz="2400">
              <a:latin typeface="Calibri"/>
              <a:ea typeface="Calibri"/>
              <a:cs typeface="Calibri"/>
              <a:sym typeface="Calibri"/>
            </a:endParaRPr>
          </a:p>
          <a:p>
            <a:pPr indent="0" lvl="0" marL="2743200" rtl="0" algn="l">
              <a:lnSpc>
                <a:spcPct val="90000"/>
              </a:lnSpc>
              <a:spcBef>
                <a:spcPts val="0"/>
              </a:spcBef>
              <a:spcAft>
                <a:spcPts val="0"/>
              </a:spcAft>
              <a:buNone/>
            </a:pPr>
            <a:r>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Be respectful of everyone</a:t>
            </a:r>
            <a:endParaRPr sz="2400">
              <a:latin typeface="Calibri"/>
              <a:ea typeface="Calibri"/>
              <a:cs typeface="Calibri"/>
              <a:sym typeface="Calibri"/>
            </a:endParaRPr>
          </a:p>
          <a:p>
            <a:pPr indent="0" lvl="0" marL="2743200" rtl="0" algn="l">
              <a:lnSpc>
                <a:spcPct val="90000"/>
              </a:lnSpc>
              <a:spcBef>
                <a:spcPts val="0"/>
              </a:spcBef>
              <a:spcAft>
                <a:spcPts val="0"/>
              </a:spcAft>
              <a:buNone/>
            </a:pPr>
            <a:r>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Remain non-partisan</a:t>
            </a:r>
            <a:endParaRPr sz="2400">
              <a:latin typeface="Calibri"/>
              <a:ea typeface="Calibri"/>
              <a:cs typeface="Calibri"/>
              <a:sym typeface="Calibri"/>
            </a:endParaRPr>
          </a:p>
          <a:p>
            <a:pPr indent="0" lvl="0" marL="2743200" rtl="0" algn="l">
              <a:lnSpc>
                <a:spcPct val="90000"/>
              </a:lnSpc>
              <a:spcBef>
                <a:spcPts val="0"/>
              </a:spcBef>
              <a:spcAft>
                <a:spcPts val="0"/>
              </a:spcAft>
              <a:buNone/>
            </a:pPr>
            <a:r>
              <a:t/>
            </a:r>
            <a:endParaRPr sz="2400">
              <a:latin typeface="Calibri"/>
              <a:ea typeface="Calibri"/>
              <a:cs typeface="Calibri"/>
              <a:sym typeface="Calibri"/>
            </a:endParaRPr>
          </a:p>
          <a:p>
            <a:pPr indent="-381000" lvl="0" marL="4572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Try to stay on topic as much as possible!</a:t>
            </a:r>
            <a:endParaRPr sz="2400">
              <a:latin typeface="Calibri"/>
              <a:ea typeface="Calibri"/>
              <a:cs typeface="Calibri"/>
              <a:sym typeface="Calibri"/>
            </a:endParaRPr>
          </a:p>
          <a:p>
            <a:pPr indent="0" lvl="0" marL="457200" rtl="0" algn="l">
              <a:lnSpc>
                <a:spcPct val="90000"/>
              </a:lnSpc>
              <a:spcBef>
                <a:spcPts val="0"/>
              </a:spcBef>
              <a:spcAft>
                <a:spcPts val="0"/>
              </a:spcAft>
              <a:buSzPts val="1400"/>
              <a:buNone/>
            </a:pPr>
            <a:r>
              <a:t/>
            </a:r>
            <a:endParaRPr sz="2400">
              <a:latin typeface="Calibri"/>
              <a:ea typeface="Calibri"/>
              <a:cs typeface="Calibri"/>
              <a:sym typeface="Calibri"/>
            </a:endParaRPr>
          </a:p>
        </p:txBody>
      </p:sp>
      <p:sp>
        <p:nvSpPr>
          <p:cNvPr id="69" name="Google Shape;69;p2"/>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pic>
        <p:nvPicPr>
          <p:cNvPr id="70" name="Google Shape;70;p2"/>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71" name="Google Shape;71;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f1884d770c_0_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Agenda</a:t>
            </a:r>
            <a:endParaRPr>
              <a:solidFill>
                <a:srgbClr val="38761D"/>
              </a:solidFill>
              <a:latin typeface="Calibri"/>
              <a:ea typeface="Calibri"/>
              <a:cs typeface="Calibri"/>
              <a:sym typeface="Calibri"/>
            </a:endParaRPr>
          </a:p>
        </p:txBody>
      </p:sp>
      <p:sp>
        <p:nvSpPr>
          <p:cNvPr id="77" name="Google Shape;77;gf1884d770c_0_10"/>
          <p:cNvSpPr txBox="1"/>
          <p:nvPr>
            <p:ph idx="1" type="body"/>
          </p:nvPr>
        </p:nvSpPr>
        <p:spPr>
          <a:xfrm>
            <a:off x="408225" y="1181800"/>
            <a:ext cx="8496900" cy="3621000"/>
          </a:xfrm>
          <a:prstGeom prst="rect">
            <a:avLst/>
          </a:prstGeom>
          <a:noFill/>
          <a:ln>
            <a:noFill/>
          </a:ln>
        </p:spPr>
        <p:txBody>
          <a:bodyPr anchorCtr="0" anchor="t" bIns="34275" lIns="68575" spcFirstLastPara="1" rIns="68575" wrap="square" tIns="34275">
            <a:normAutofit/>
          </a:bodyPr>
          <a:lstStyle/>
          <a:p>
            <a:pPr indent="-361950" lvl="0" marL="457200" rtl="0" algn="l">
              <a:lnSpc>
                <a:spcPct val="80000"/>
              </a:lnSpc>
              <a:spcBef>
                <a:spcPts val="0"/>
              </a:spcBef>
              <a:spcAft>
                <a:spcPts val="0"/>
              </a:spcAft>
              <a:buSzPts val="2100"/>
              <a:buFont typeface="Calibri"/>
              <a:buAutoNum type="arabicPeriod"/>
            </a:pPr>
            <a:r>
              <a:rPr lang="en-GB" sz="2100">
                <a:latin typeface="Calibri"/>
                <a:ea typeface="Calibri"/>
                <a:cs typeface="Calibri"/>
                <a:sym typeface="Calibri"/>
              </a:rPr>
              <a:t>Welcome (5 mins)</a:t>
            </a:r>
            <a:endParaRPr sz="2100">
              <a:latin typeface="Calibri"/>
              <a:ea typeface="Calibri"/>
              <a:cs typeface="Calibri"/>
              <a:sym typeface="Calibri"/>
            </a:endParaRPr>
          </a:p>
          <a:p>
            <a:pPr indent="0" lvl="0" marL="0" rtl="0" algn="l">
              <a:lnSpc>
                <a:spcPct val="80000"/>
              </a:lnSpc>
              <a:spcBef>
                <a:spcPts val="0"/>
              </a:spcBef>
              <a:spcAft>
                <a:spcPts val="0"/>
              </a:spcAft>
              <a:buNone/>
            </a:pPr>
            <a:r>
              <a:t/>
            </a:r>
            <a:endParaRPr sz="2100">
              <a:latin typeface="Calibri"/>
              <a:ea typeface="Calibri"/>
              <a:cs typeface="Calibri"/>
              <a:sym typeface="Calibri"/>
            </a:endParaRPr>
          </a:p>
          <a:p>
            <a:pPr indent="-361950" lvl="0" marL="457200" rtl="0" algn="l">
              <a:lnSpc>
                <a:spcPct val="80000"/>
              </a:lnSpc>
              <a:spcBef>
                <a:spcPts val="0"/>
              </a:spcBef>
              <a:spcAft>
                <a:spcPts val="0"/>
              </a:spcAft>
              <a:buSzPts val="2100"/>
              <a:buFont typeface="Calibri"/>
              <a:buAutoNum type="arabicPeriod"/>
            </a:pPr>
            <a:r>
              <a:rPr lang="en-GB" sz="2100">
                <a:latin typeface="Calibri"/>
                <a:ea typeface="Calibri"/>
                <a:cs typeface="Calibri"/>
                <a:sym typeface="Calibri"/>
              </a:rPr>
              <a:t>Mayoral Pledge &amp; hustings questions - Katherine (30 mins)</a:t>
            </a:r>
            <a:endParaRPr sz="2100">
              <a:latin typeface="Calibri"/>
              <a:ea typeface="Calibri"/>
              <a:cs typeface="Calibri"/>
              <a:sym typeface="Calibri"/>
            </a:endParaRPr>
          </a:p>
          <a:p>
            <a:pPr indent="0" lvl="0" marL="457200" rtl="0" algn="l">
              <a:lnSpc>
                <a:spcPct val="80000"/>
              </a:lnSpc>
              <a:spcBef>
                <a:spcPts val="0"/>
              </a:spcBef>
              <a:spcAft>
                <a:spcPts val="0"/>
              </a:spcAft>
              <a:buNone/>
            </a:pPr>
            <a:r>
              <a:t/>
            </a:r>
            <a:endParaRPr sz="2100">
              <a:latin typeface="Calibri"/>
              <a:ea typeface="Calibri"/>
              <a:cs typeface="Calibri"/>
              <a:sym typeface="Calibri"/>
            </a:endParaRPr>
          </a:p>
          <a:p>
            <a:pPr indent="-361950" lvl="0" marL="457200" rtl="0" algn="l">
              <a:lnSpc>
                <a:spcPct val="80000"/>
              </a:lnSpc>
              <a:spcBef>
                <a:spcPts val="0"/>
              </a:spcBef>
              <a:spcAft>
                <a:spcPts val="0"/>
              </a:spcAft>
              <a:buSzPts val="2100"/>
              <a:buFont typeface="Calibri"/>
              <a:buAutoNum type="arabicPeriod"/>
            </a:pPr>
            <a:r>
              <a:rPr lang="en-GB" sz="2100">
                <a:latin typeface="Calibri"/>
                <a:ea typeface="Calibri"/>
                <a:cs typeface="Calibri"/>
                <a:sym typeface="Calibri"/>
              </a:rPr>
              <a:t>Great Homes Upgrade - Léonie (5 mins)</a:t>
            </a:r>
            <a:endParaRPr sz="2100">
              <a:latin typeface="Calibri"/>
              <a:ea typeface="Calibri"/>
              <a:cs typeface="Calibri"/>
              <a:sym typeface="Calibri"/>
            </a:endParaRPr>
          </a:p>
          <a:p>
            <a:pPr indent="0" lvl="0" marL="457200" rtl="0" algn="l">
              <a:lnSpc>
                <a:spcPct val="80000"/>
              </a:lnSpc>
              <a:spcBef>
                <a:spcPts val="0"/>
              </a:spcBef>
              <a:spcAft>
                <a:spcPts val="0"/>
              </a:spcAft>
              <a:buNone/>
            </a:pPr>
            <a:r>
              <a:t/>
            </a:r>
            <a:endParaRPr sz="2100">
              <a:latin typeface="Calibri"/>
              <a:ea typeface="Calibri"/>
              <a:cs typeface="Calibri"/>
              <a:sym typeface="Calibri"/>
            </a:endParaRPr>
          </a:p>
          <a:p>
            <a:pPr indent="-361950" lvl="0" marL="457200" rtl="0" algn="l">
              <a:lnSpc>
                <a:spcPct val="80000"/>
              </a:lnSpc>
              <a:spcBef>
                <a:spcPts val="0"/>
              </a:spcBef>
              <a:spcAft>
                <a:spcPts val="0"/>
              </a:spcAft>
              <a:buSzPts val="2100"/>
              <a:buFont typeface="Calibri"/>
              <a:buAutoNum type="arabicPeriod"/>
            </a:pPr>
            <a:r>
              <a:rPr lang="en-GB" sz="2100">
                <a:latin typeface="Calibri"/>
                <a:ea typeface="Calibri"/>
                <a:cs typeface="Calibri"/>
                <a:sym typeface="Calibri"/>
              </a:rPr>
              <a:t>The Big Plastic Count - Connie (5 mins)</a:t>
            </a:r>
            <a:endParaRPr sz="2100">
              <a:latin typeface="Calibri"/>
              <a:ea typeface="Calibri"/>
              <a:cs typeface="Calibri"/>
              <a:sym typeface="Calibri"/>
            </a:endParaRPr>
          </a:p>
          <a:p>
            <a:pPr indent="0" lvl="0" marL="914400" rtl="0" algn="l">
              <a:lnSpc>
                <a:spcPct val="80000"/>
              </a:lnSpc>
              <a:spcBef>
                <a:spcPts val="0"/>
              </a:spcBef>
              <a:spcAft>
                <a:spcPts val="0"/>
              </a:spcAft>
              <a:buNone/>
            </a:pPr>
            <a:r>
              <a:rPr lang="en-GB" sz="2100">
                <a:latin typeface="Calibri"/>
                <a:ea typeface="Calibri"/>
                <a:cs typeface="Calibri"/>
                <a:sym typeface="Calibri"/>
              </a:rPr>
              <a:t> </a:t>
            </a:r>
            <a:endParaRPr sz="2100">
              <a:latin typeface="Calibri"/>
              <a:ea typeface="Calibri"/>
              <a:cs typeface="Calibri"/>
              <a:sym typeface="Calibri"/>
            </a:endParaRPr>
          </a:p>
          <a:p>
            <a:pPr indent="-361950" lvl="0" marL="457200" rtl="0" algn="l">
              <a:lnSpc>
                <a:spcPct val="80000"/>
              </a:lnSpc>
              <a:spcBef>
                <a:spcPts val="0"/>
              </a:spcBef>
              <a:spcAft>
                <a:spcPts val="0"/>
              </a:spcAft>
              <a:buSzPts val="2100"/>
              <a:buFont typeface="Calibri"/>
              <a:buAutoNum type="arabicPeriod"/>
            </a:pPr>
            <a:r>
              <a:rPr lang="en-GB" sz="2100">
                <a:latin typeface="Calibri"/>
                <a:ea typeface="Calibri"/>
                <a:cs typeface="Calibri"/>
                <a:sym typeface="Calibri"/>
              </a:rPr>
              <a:t>Upcoming events (5 mins)</a:t>
            </a:r>
            <a:endParaRPr sz="2100">
              <a:latin typeface="Calibri"/>
              <a:ea typeface="Calibri"/>
              <a:cs typeface="Calibri"/>
              <a:sym typeface="Calibri"/>
            </a:endParaRPr>
          </a:p>
          <a:p>
            <a:pPr indent="0" lvl="0" marL="914400" rtl="0" algn="l">
              <a:lnSpc>
                <a:spcPct val="80000"/>
              </a:lnSpc>
              <a:spcBef>
                <a:spcPts val="0"/>
              </a:spcBef>
              <a:spcAft>
                <a:spcPts val="0"/>
              </a:spcAft>
              <a:buNone/>
            </a:pPr>
            <a:r>
              <a:t/>
            </a:r>
            <a:endParaRPr sz="2100">
              <a:latin typeface="Calibri"/>
              <a:ea typeface="Calibri"/>
              <a:cs typeface="Calibri"/>
              <a:sym typeface="Calibri"/>
            </a:endParaRPr>
          </a:p>
          <a:p>
            <a:pPr indent="-361950" lvl="0" marL="457200" rtl="0" algn="l">
              <a:lnSpc>
                <a:spcPct val="80000"/>
              </a:lnSpc>
              <a:spcBef>
                <a:spcPts val="0"/>
              </a:spcBef>
              <a:spcAft>
                <a:spcPts val="0"/>
              </a:spcAft>
              <a:buSzPts val="2100"/>
              <a:buFont typeface="Calibri"/>
              <a:buAutoNum type="arabicPeriod"/>
            </a:pPr>
            <a:r>
              <a:rPr lang="en-GB" sz="2100">
                <a:latin typeface="Calibri"/>
                <a:ea typeface="Calibri"/>
                <a:cs typeface="Calibri"/>
                <a:sym typeface="Calibri"/>
              </a:rPr>
              <a:t>AOB</a:t>
            </a:r>
            <a:endParaRPr sz="2100">
              <a:latin typeface="Calibri"/>
              <a:ea typeface="Calibri"/>
              <a:cs typeface="Calibri"/>
              <a:sym typeface="Calibri"/>
            </a:endParaRPr>
          </a:p>
        </p:txBody>
      </p:sp>
      <p:pic>
        <p:nvPicPr>
          <p:cNvPr id="78" name="Google Shape;78;gf1884d770c_0_10"/>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79" name="Google Shape;79;gf1884d770c_0_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80" name="Google Shape;80;gf1884d770c_0_10"/>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10d12806ce5_0_0"/>
          <p:cNvSpPr txBox="1"/>
          <p:nvPr>
            <p:ph idx="1" type="body"/>
          </p:nvPr>
        </p:nvSpPr>
        <p:spPr>
          <a:xfrm>
            <a:off x="628650" y="695075"/>
            <a:ext cx="7886700" cy="34509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SzPts val="1400"/>
              <a:buNone/>
            </a:pPr>
            <a:r>
              <a:rPr lang="en-GB" sz="2700">
                <a:latin typeface="Calibri"/>
                <a:ea typeface="Calibri"/>
                <a:cs typeface="Calibri"/>
                <a:sym typeface="Calibri"/>
              </a:rPr>
              <a:t>CCA Social Photos</a:t>
            </a:r>
            <a:endParaRPr b="1" sz="2700">
              <a:latin typeface="Calibri"/>
              <a:ea typeface="Calibri"/>
              <a:cs typeface="Calibri"/>
              <a:sym typeface="Calibri"/>
            </a:endParaRPr>
          </a:p>
        </p:txBody>
      </p:sp>
      <p:pic>
        <p:nvPicPr>
          <p:cNvPr id="86" name="Google Shape;86;g10d12806ce5_0_0"/>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87" name="Google Shape;87;g10d12806ce5_0_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88" name="Google Shape;88;g10d12806ce5_0_0"/>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pic>
        <p:nvPicPr>
          <p:cNvPr id="89" name="Google Shape;89;g10d12806ce5_0_0"/>
          <p:cNvPicPr preferRelativeResize="0"/>
          <p:nvPr/>
        </p:nvPicPr>
        <p:blipFill>
          <a:blip r:embed="rId4">
            <a:alphaModFix/>
          </a:blip>
          <a:stretch>
            <a:fillRect/>
          </a:stretch>
        </p:blipFill>
        <p:spPr>
          <a:xfrm>
            <a:off x="538446" y="1110250"/>
            <a:ext cx="2742749" cy="3657024"/>
          </a:xfrm>
          <a:prstGeom prst="rect">
            <a:avLst/>
          </a:prstGeom>
          <a:noFill/>
          <a:ln>
            <a:noFill/>
          </a:ln>
        </p:spPr>
      </p:pic>
      <p:pic>
        <p:nvPicPr>
          <p:cNvPr id="90" name="Google Shape;90;g10d12806ce5_0_0"/>
          <p:cNvPicPr preferRelativeResize="0"/>
          <p:nvPr/>
        </p:nvPicPr>
        <p:blipFill>
          <a:blip r:embed="rId5">
            <a:alphaModFix/>
          </a:blip>
          <a:stretch>
            <a:fillRect/>
          </a:stretch>
        </p:blipFill>
        <p:spPr>
          <a:xfrm>
            <a:off x="4130299" y="1188974"/>
            <a:ext cx="4771076" cy="35782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12180dc0808_0_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Welcome!</a:t>
            </a:r>
            <a:endParaRPr>
              <a:solidFill>
                <a:srgbClr val="38761D"/>
              </a:solidFill>
              <a:latin typeface="Calibri"/>
              <a:ea typeface="Calibri"/>
              <a:cs typeface="Calibri"/>
              <a:sym typeface="Calibri"/>
            </a:endParaRPr>
          </a:p>
        </p:txBody>
      </p:sp>
      <p:sp>
        <p:nvSpPr>
          <p:cNvPr id="96" name="Google Shape;96;g12180dc0808_0_2"/>
          <p:cNvSpPr txBox="1"/>
          <p:nvPr>
            <p:ph idx="1" type="body"/>
          </p:nvPr>
        </p:nvSpPr>
        <p:spPr>
          <a:xfrm>
            <a:off x="628650" y="1181800"/>
            <a:ext cx="7886700" cy="34509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SzPts val="1400"/>
              <a:buNone/>
            </a:pPr>
            <a:r>
              <a:rPr lang="en-GB" sz="2700">
                <a:latin typeface="Calibri"/>
                <a:ea typeface="Calibri"/>
                <a:cs typeface="Calibri"/>
                <a:sym typeface="Calibri"/>
              </a:rPr>
              <a:t>Discussion / write in chat:</a:t>
            </a:r>
            <a:endParaRPr sz="2700">
              <a:latin typeface="Calibri"/>
              <a:ea typeface="Calibri"/>
              <a:cs typeface="Calibri"/>
              <a:sym typeface="Calibri"/>
            </a:endParaRPr>
          </a:p>
          <a:p>
            <a:pPr indent="0" lvl="0" marL="0" rtl="0" algn="ctr">
              <a:lnSpc>
                <a:spcPct val="90000"/>
              </a:lnSpc>
              <a:spcBef>
                <a:spcPts val="0"/>
              </a:spcBef>
              <a:spcAft>
                <a:spcPts val="0"/>
              </a:spcAft>
              <a:buSzPts val="1400"/>
              <a:buNone/>
            </a:pPr>
            <a:r>
              <a:t/>
            </a:r>
            <a:endParaRPr sz="2700">
              <a:latin typeface="Calibri"/>
              <a:ea typeface="Calibri"/>
              <a:cs typeface="Calibri"/>
              <a:sym typeface="Calibri"/>
            </a:endParaRPr>
          </a:p>
          <a:p>
            <a:pPr indent="0" lvl="0" marL="0" rtl="0" algn="ctr">
              <a:lnSpc>
                <a:spcPct val="90000"/>
              </a:lnSpc>
              <a:spcBef>
                <a:spcPts val="0"/>
              </a:spcBef>
              <a:spcAft>
                <a:spcPts val="0"/>
              </a:spcAft>
              <a:buSzPts val="1400"/>
              <a:buNone/>
            </a:pPr>
            <a:r>
              <a:rPr b="1" lang="en-GB" sz="2700">
                <a:latin typeface="Calibri"/>
                <a:ea typeface="Calibri"/>
                <a:cs typeface="Calibri"/>
                <a:sym typeface="Calibri"/>
              </a:rPr>
              <a:t>What positive eco-news have you discovered this month?</a:t>
            </a:r>
            <a:endParaRPr b="1" sz="2700">
              <a:latin typeface="Calibri"/>
              <a:ea typeface="Calibri"/>
              <a:cs typeface="Calibri"/>
              <a:sym typeface="Calibri"/>
            </a:endParaRPr>
          </a:p>
        </p:txBody>
      </p:sp>
      <p:pic>
        <p:nvPicPr>
          <p:cNvPr id="97" name="Google Shape;97;g12180dc0808_0_2"/>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98" name="Google Shape;98;g12180dc0808_0_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99" name="Google Shape;99;g12180dc0808_0_2"/>
          <p:cNvPicPr preferRelativeResize="0"/>
          <p:nvPr/>
        </p:nvPicPr>
        <p:blipFill rotWithShape="1">
          <a:blip r:embed="rId4">
            <a:alphaModFix/>
          </a:blip>
          <a:srcRect b="0" l="0" r="0" t="0"/>
          <a:stretch/>
        </p:blipFill>
        <p:spPr>
          <a:xfrm>
            <a:off x="3291613" y="2902500"/>
            <a:ext cx="2560776" cy="1660500"/>
          </a:xfrm>
          <a:prstGeom prst="rect">
            <a:avLst/>
          </a:prstGeom>
          <a:noFill/>
          <a:ln>
            <a:noFill/>
          </a:ln>
        </p:spPr>
      </p:pic>
      <p:sp>
        <p:nvSpPr>
          <p:cNvPr id="100" name="Google Shape;100;g12180dc0808_0_2"/>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1101a484e94_0_0"/>
          <p:cNvSpPr txBox="1"/>
          <p:nvPr>
            <p:ph type="title"/>
          </p:nvPr>
        </p:nvSpPr>
        <p:spPr>
          <a:xfrm>
            <a:off x="3791838" y="189425"/>
            <a:ext cx="3169500" cy="1176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Calibri"/>
              <a:buNone/>
            </a:pPr>
            <a:r>
              <a:rPr lang="en-GB" sz="2720">
                <a:solidFill>
                  <a:srgbClr val="38761D"/>
                </a:solidFill>
                <a:latin typeface="Calibri"/>
                <a:ea typeface="Calibri"/>
                <a:cs typeface="Calibri"/>
                <a:sym typeface="Calibri"/>
              </a:rPr>
              <a:t>Croydon Mayor’s Climate Crisis Pledge</a:t>
            </a:r>
            <a:endParaRPr sz="1887"/>
          </a:p>
        </p:txBody>
      </p:sp>
      <p:pic>
        <p:nvPicPr>
          <p:cNvPr id="106" name="Google Shape;106;g1101a484e94_0_0"/>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pic>
        <p:nvPicPr>
          <p:cNvPr id="107" name="Google Shape;107;g1101a484e94_0_0"/>
          <p:cNvPicPr preferRelativeResize="0"/>
          <p:nvPr/>
        </p:nvPicPr>
        <p:blipFill rotWithShape="1">
          <a:blip r:embed="rId4">
            <a:alphaModFix/>
          </a:blip>
          <a:srcRect b="0" l="0" r="0" t="0"/>
          <a:stretch/>
        </p:blipFill>
        <p:spPr>
          <a:xfrm>
            <a:off x="388350" y="189425"/>
            <a:ext cx="3287876" cy="4650276"/>
          </a:xfrm>
          <a:prstGeom prst="rect">
            <a:avLst/>
          </a:prstGeom>
          <a:noFill/>
          <a:ln>
            <a:noFill/>
          </a:ln>
        </p:spPr>
      </p:pic>
      <p:sp>
        <p:nvSpPr>
          <p:cNvPr id="108" name="Google Shape;108;g1101a484e94_0_0"/>
          <p:cNvSpPr txBox="1"/>
          <p:nvPr>
            <p:ph idx="1" type="body"/>
          </p:nvPr>
        </p:nvSpPr>
        <p:spPr>
          <a:xfrm>
            <a:off x="3870250" y="1225850"/>
            <a:ext cx="4908000" cy="3398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lang="en-GB">
                <a:latin typeface="Calibri"/>
                <a:ea typeface="Calibri"/>
                <a:cs typeface="Calibri"/>
                <a:sym typeface="Calibri"/>
              </a:rPr>
              <a:t>Updates on sign ups to pledge - </a:t>
            </a:r>
            <a:endParaRPr>
              <a:latin typeface="Calibri"/>
              <a:ea typeface="Calibri"/>
              <a:cs typeface="Calibri"/>
              <a:sym typeface="Calibri"/>
            </a:endParaRPr>
          </a:p>
          <a:p>
            <a:pPr indent="-342900" lvl="0" marL="457200" rtl="0" algn="l">
              <a:lnSpc>
                <a:spcPct val="90000"/>
              </a:lnSpc>
              <a:spcBef>
                <a:spcPts val="0"/>
              </a:spcBef>
              <a:spcAft>
                <a:spcPts val="0"/>
              </a:spcAft>
              <a:buSzPts val="1800"/>
              <a:buFont typeface="Calibri"/>
              <a:buChar char="-"/>
            </a:pPr>
            <a:r>
              <a:rPr lang="en-GB">
                <a:latin typeface="Calibri"/>
                <a:ea typeface="Calibri"/>
                <a:cs typeface="Calibri"/>
                <a:sym typeface="Calibri"/>
              </a:rPr>
              <a:t>6 Mayoral candidates</a:t>
            </a:r>
            <a:endParaRPr>
              <a:latin typeface="Calibri"/>
              <a:ea typeface="Calibri"/>
              <a:cs typeface="Calibri"/>
              <a:sym typeface="Calibri"/>
            </a:endParaRPr>
          </a:p>
          <a:p>
            <a:pPr indent="-342900" lvl="0" marL="457200" rtl="0" algn="l">
              <a:lnSpc>
                <a:spcPct val="90000"/>
              </a:lnSpc>
              <a:spcBef>
                <a:spcPts val="0"/>
              </a:spcBef>
              <a:spcAft>
                <a:spcPts val="0"/>
              </a:spcAft>
              <a:buSzPts val="1800"/>
              <a:buFont typeface="Calibri"/>
              <a:buChar char="-"/>
            </a:pPr>
            <a:r>
              <a:rPr lang="en-GB">
                <a:latin typeface="Calibri"/>
                <a:ea typeface="Calibri"/>
                <a:cs typeface="Calibri"/>
                <a:sym typeface="Calibri"/>
              </a:rPr>
              <a:t>13 Councillor candidates</a:t>
            </a:r>
            <a:endParaRPr>
              <a:latin typeface="Calibri"/>
              <a:ea typeface="Calibri"/>
              <a:cs typeface="Calibri"/>
              <a:sym typeface="Calibri"/>
            </a:endParaRPr>
          </a:p>
          <a:p>
            <a:pPr indent="0" lvl="0" marL="0" rtl="0" algn="l">
              <a:lnSpc>
                <a:spcPct val="100000"/>
              </a:lnSpc>
              <a:spcBef>
                <a:spcPts val="0"/>
              </a:spcBef>
              <a:spcAft>
                <a:spcPts val="0"/>
              </a:spcAft>
              <a:buNone/>
            </a:pPr>
            <a:r>
              <a:t/>
            </a:r>
            <a:endParaRPr>
              <a:solidFill>
                <a:srgbClr val="FF0000"/>
              </a:solidFill>
              <a:latin typeface="Calibri"/>
              <a:ea typeface="Calibri"/>
              <a:cs typeface="Calibri"/>
              <a:sym typeface="Calibri"/>
            </a:endParaRPr>
          </a:p>
          <a:p>
            <a:pPr indent="0" lvl="0" marL="0" rtl="0" algn="l">
              <a:lnSpc>
                <a:spcPct val="100000"/>
              </a:lnSpc>
              <a:spcBef>
                <a:spcPts val="0"/>
              </a:spcBef>
              <a:spcAft>
                <a:spcPts val="0"/>
              </a:spcAft>
              <a:buNone/>
            </a:pPr>
            <a:r>
              <a:rPr lang="en-GB">
                <a:solidFill>
                  <a:srgbClr val="FF0000"/>
                </a:solidFill>
                <a:latin typeface="Calibri"/>
                <a:ea typeface="Calibri"/>
                <a:cs typeface="Calibri"/>
                <a:sym typeface="Calibri"/>
              </a:rPr>
              <a:t>CCA Members’ Actions</a:t>
            </a:r>
            <a:endParaRPr>
              <a:solidFill>
                <a:srgbClr val="FF0000"/>
              </a:solidFill>
              <a:latin typeface="Calibri"/>
              <a:ea typeface="Calibri"/>
              <a:cs typeface="Calibri"/>
              <a:sym typeface="Calibri"/>
            </a:endParaRPr>
          </a:p>
          <a:p>
            <a:pPr indent="-342900" lvl="1" marL="914400" rtl="0" algn="l">
              <a:lnSpc>
                <a:spcPct val="100000"/>
              </a:lnSpc>
              <a:spcBef>
                <a:spcPts val="0"/>
              </a:spcBef>
              <a:spcAft>
                <a:spcPts val="0"/>
              </a:spcAft>
              <a:buSzPts val="1800"/>
              <a:buFont typeface="Calibri"/>
              <a:buChar char="-"/>
            </a:pPr>
            <a:r>
              <a:rPr lang="en-GB" sz="1800">
                <a:latin typeface="Calibri"/>
                <a:ea typeface="Calibri"/>
                <a:cs typeface="Calibri"/>
                <a:sym typeface="Calibri"/>
              </a:rPr>
              <a:t>Contact the Councillors standing in your ward and ask them to support the pledge </a:t>
            </a:r>
            <a:endParaRPr sz="1800">
              <a:latin typeface="Calibri"/>
              <a:ea typeface="Calibri"/>
              <a:cs typeface="Calibri"/>
              <a:sym typeface="Calibri"/>
            </a:endParaRPr>
          </a:p>
          <a:p>
            <a:pPr indent="0" lvl="0" marL="914400" rtl="0" algn="l">
              <a:lnSpc>
                <a:spcPct val="100000"/>
              </a:lnSpc>
              <a:spcBef>
                <a:spcPts val="0"/>
              </a:spcBef>
              <a:spcAft>
                <a:spcPts val="0"/>
              </a:spcAft>
              <a:buSzPts val="1400"/>
              <a:buNone/>
            </a:pPr>
            <a:r>
              <a:t/>
            </a:r>
            <a:endParaRPr sz="2000">
              <a:latin typeface="Calibri"/>
              <a:ea typeface="Calibri"/>
              <a:cs typeface="Calibri"/>
              <a:sym typeface="Calibri"/>
            </a:endParaRPr>
          </a:p>
        </p:txBody>
      </p:sp>
      <p:sp>
        <p:nvSpPr>
          <p:cNvPr id="109" name="Google Shape;109;g1101a484e94_0_0"/>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18eee98868_0_0"/>
          <p:cNvSpPr txBox="1"/>
          <p:nvPr>
            <p:ph type="title"/>
          </p:nvPr>
        </p:nvSpPr>
        <p:spPr>
          <a:xfrm>
            <a:off x="318400" y="0"/>
            <a:ext cx="5162100" cy="1176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Calibri"/>
              <a:buNone/>
            </a:pPr>
            <a:r>
              <a:rPr lang="en-GB" sz="2920">
                <a:solidFill>
                  <a:srgbClr val="38761D"/>
                </a:solidFill>
                <a:latin typeface="Calibri"/>
                <a:ea typeface="Calibri"/>
                <a:cs typeface="Calibri"/>
                <a:sym typeface="Calibri"/>
              </a:rPr>
              <a:t>Croydon Mayoral Hustings</a:t>
            </a:r>
            <a:endParaRPr sz="2088"/>
          </a:p>
        </p:txBody>
      </p:sp>
      <p:pic>
        <p:nvPicPr>
          <p:cNvPr id="115" name="Google Shape;115;g118eee98868_0_0"/>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16" name="Google Shape;116;g118eee98868_0_0"/>
          <p:cNvSpPr txBox="1"/>
          <p:nvPr>
            <p:ph idx="1" type="body"/>
          </p:nvPr>
        </p:nvSpPr>
        <p:spPr>
          <a:xfrm>
            <a:off x="3870250" y="1952550"/>
            <a:ext cx="4908000" cy="2671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1400"/>
              <a:buNone/>
            </a:pPr>
            <a:r>
              <a:t/>
            </a:r>
            <a:endParaRPr sz="2400">
              <a:latin typeface="Calibri"/>
              <a:ea typeface="Calibri"/>
              <a:cs typeface="Calibri"/>
              <a:sym typeface="Calibri"/>
            </a:endParaRPr>
          </a:p>
          <a:p>
            <a:pPr indent="0" lvl="0" marL="914400" rtl="0" algn="l">
              <a:lnSpc>
                <a:spcPct val="100000"/>
              </a:lnSpc>
              <a:spcBef>
                <a:spcPts val="0"/>
              </a:spcBef>
              <a:spcAft>
                <a:spcPts val="0"/>
              </a:spcAft>
              <a:buSzPts val="1400"/>
              <a:buNone/>
            </a:pPr>
            <a:r>
              <a:t/>
            </a:r>
            <a:endParaRPr sz="2000">
              <a:latin typeface="Calibri"/>
              <a:ea typeface="Calibri"/>
              <a:cs typeface="Calibri"/>
              <a:sym typeface="Calibri"/>
            </a:endParaRPr>
          </a:p>
        </p:txBody>
      </p:sp>
      <p:pic>
        <p:nvPicPr>
          <p:cNvPr id="117" name="Google Shape;117;g118eee98868_0_0"/>
          <p:cNvPicPr preferRelativeResize="0"/>
          <p:nvPr/>
        </p:nvPicPr>
        <p:blipFill>
          <a:blip r:embed="rId4">
            <a:alphaModFix/>
          </a:blip>
          <a:stretch>
            <a:fillRect/>
          </a:stretch>
        </p:blipFill>
        <p:spPr>
          <a:xfrm>
            <a:off x="666750" y="985600"/>
            <a:ext cx="3653799" cy="3653799"/>
          </a:xfrm>
          <a:prstGeom prst="rect">
            <a:avLst/>
          </a:prstGeom>
          <a:noFill/>
          <a:ln>
            <a:noFill/>
          </a:ln>
        </p:spPr>
      </p:pic>
      <p:pic>
        <p:nvPicPr>
          <p:cNvPr id="118" name="Google Shape;118;g118eee98868_0_0"/>
          <p:cNvPicPr preferRelativeResize="0"/>
          <p:nvPr/>
        </p:nvPicPr>
        <p:blipFill>
          <a:blip r:embed="rId5">
            <a:alphaModFix/>
          </a:blip>
          <a:stretch>
            <a:fillRect/>
          </a:stretch>
        </p:blipFill>
        <p:spPr>
          <a:xfrm>
            <a:off x="4804275" y="985600"/>
            <a:ext cx="3653799" cy="3653799"/>
          </a:xfrm>
          <a:prstGeom prst="rect">
            <a:avLst/>
          </a:prstGeom>
          <a:noFill/>
          <a:ln>
            <a:noFill/>
          </a:ln>
        </p:spPr>
      </p:pic>
      <p:sp>
        <p:nvSpPr>
          <p:cNvPr id="119" name="Google Shape;119;g118eee98868_0_0"/>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2180dc0808_0_48"/>
          <p:cNvSpPr txBox="1"/>
          <p:nvPr>
            <p:ph type="title"/>
          </p:nvPr>
        </p:nvSpPr>
        <p:spPr>
          <a:xfrm>
            <a:off x="318400" y="0"/>
            <a:ext cx="5162100" cy="1176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Calibri"/>
              <a:buNone/>
            </a:pPr>
            <a:r>
              <a:rPr lang="en-GB" sz="2920">
                <a:solidFill>
                  <a:srgbClr val="38761D"/>
                </a:solidFill>
                <a:latin typeface="Calibri"/>
                <a:ea typeface="Calibri"/>
                <a:cs typeface="Calibri"/>
                <a:sym typeface="Calibri"/>
              </a:rPr>
              <a:t>Croydon Mayoral Hustings Agenda</a:t>
            </a:r>
            <a:endParaRPr sz="2088"/>
          </a:p>
        </p:txBody>
      </p:sp>
      <p:pic>
        <p:nvPicPr>
          <p:cNvPr id="125" name="Google Shape;125;g12180dc0808_0_48"/>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26" name="Google Shape;126;g12180dc0808_0_48"/>
          <p:cNvSpPr txBox="1"/>
          <p:nvPr>
            <p:ph idx="1" type="body"/>
          </p:nvPr>
        </p:nvSpPr>
        <p:spPr>
          <a:xfrm>
            <a:off x="3870250" y="1952550"/>
            <a:ext cx="4908000" cy="2671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1400"/>
              <a:buNone/>
            </a:pPr>
            <a:r>
              <a:t/>
            </a:r>
            <a:endParaRPr sz="2400">
              <a:latin typeface="Calibri"/>
              <a:ea typeface="Calibri"/>
              <a:cs typeface="Calibri"/>
              <a:sym typeface="Calibri"/>
            </a:endParaRPr>
          </a:p>
          <a:p>
            <a:pPr indent="0" lvl="0" marL="914400" rtl="0" algn="l">
              <a:lnSpc>
                <a:spcPct val="100000"/>
              </a:lnSpc>
              <a:spcBef>
                <a:spcPts val="0"/>
              </a:spcBef>
              <a:spcAft>
                <a:spcPts val="0"/>
              </a:spcAft>
              <a:buSzPts val="1400"/>
              <a:buNone/>
            </a:pPr>
            <a:r>
              <a:t/>
            </a:r>
            <a:endParaRPr sz="2000">
              <a:latin typeface="Calibri"/>
              <a:ea typeface="Calibri"/>
              <a:cs typeface="Calibri"/>
              <a:sym typeface="Calibri"/>
            </a:endParaRPr>
          </a:p>
        </p:txBody>
      </p:sp>
      <p:sp>
        <p:nvSpPr>
          <p:cNvPr id="127" name="Google Shape;127;g12180dc0808_0_48"/>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sp>
        <p:nvSpPr>
          <p:cNvPr id="128" name="Google Shape;128;g12180dc0808_0_48"/>
          <p:cNvSpPr txBox="1"/>
          <p:nvPr/>
        </p:nvSpPr>
        <p:spPr>
          <a:xfrm>
            <a:off x="411475" y="1176900"/>
            <a:ext cx="8366700" cy="311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100">
                <a:solidFill>
                  <a:schemeClr val="dk1"/>
                </a:solidFill>
                <a:latin typeface="Calibri"/>
                <a:ea typeface="Calibri"/>
                <a:cs typeface="Calibri"/>
                <a:sym typeface="Calibri"/>
              </a:rPr>
              <a:t>17:40</a:t>
            </a:r>
            <a:r>
              <a:rPr lang="en-GB" sz="2100">
                <a:solidFill>
                  <a:schemeClr val="dk1"/>
                </a:solidFill>
                <a:latin typeface="Calibri"/>
                <a:ea typeface="Calibri"/>
                <a:cs typeface="Calibri"/>
                <a:sym typeface="Calibri"/>
              </a:rPr>
              <a:t> - doors open</a:t>
            </a:r>
            <a:endParaRPr sz="2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2100">
                <a:solidFill>
                  <a:schemeClr val="dk1"/>
                </a:solidFill>
                <a:latin typeface="Calibri"/>
                <a:ea typeface="Calibri"/>
                <a:cs typeface="Calibri"/>
                <a:sym typeface="Calibri"/>
              </a:rPr>
              <a:t>18:00</a:t>
            </a:r>
            <a:r>
              <a:rPr lang="en-GB" sz="2100">
                <a:solidFill>
                  <a:schemeClr val="dk1"/>
                </a:solidFill>
                <a:latin typeface="Calibri"/>
                <a:ea typeface="Calibri"/>
                <a:cs typeface="Calibri"/>
                <a:sym typeface="Calibri"/>
              </a:rPr>
              <a:t> - introductions &amp; housekeeping → talk about CCCC report and our pledge, explaining the basis for the questions </a:t>
            </a:r>
            <a:endParaRPr sz="2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2100">
                <a:solidFill>
                  <a:schemeClr val="dk1"/>
                </a:solidFill>
                <a:latin typeface="Calibri"/>
                <a:ea typeface="Calibri"/>
                <a:cs typeface="Calibri"/>
                <a:sym typeface="Calibri"/>
              </a:rPr>
              <a:t>18:15</a:t>
            </a:r>
            <a:r>
              <a:rPr lang="en-GB" sz="2100">
                <a:solidFill>
                  <a:schemeClr val="dk1"/>
                </a:solidFill>
                <a:latin typeface="Calibri"/>
                <a:ea typeface="Calibri"/>
                <a:cs typeface="Calibri"/>
                <a:sym typeface="Calibri"/>
              </a:rPr>
              <a:t> - candidates opening remarks (2 minute each)</a:t>
            </a:r>
            <a:endParaRPr sz="2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2100">
                <a:solidFill>
                  <a:schemeClr val="dk1"/>
                </a:solidFill>
                <a:latin typeface="Calibri"/>
                <a:ea typeface="Calibri"/>
                <a:cs typeface="Calibri"/>
                <a:sym typeface="Calibri"/>
              </a:rPr>
              <a:t>18:30</a:t>
            </a:r>
            <a:r>
              <a:rPr lang="en-GB" sz="2100">
                <a:solidFill>
                  <a:schemeClr val="dk1"/>
                </a:solidFill>
                <a:latin typeface="Calibri"/>
                <a:ea typeface="Calibri"/>
                <a:cs typeface="Calibri"/>
                <a:sym typeface="Calibri"/>
              </a:rPr>
              <a:t> - pre-prepared questions from group</a:t>
            </a:r>
            <a:endParaRPr sz="2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2100">
                <a:solidFill>
                  <a:schemeClr val="dk1"/>
                </a:solidFill>
                <a:latin typeface="Calibri"/>
                <a:ea typeface="Calibri"/>
                <a:cs typeface="Calibri"/>
                <a:sym typeface="Calibri"/>
              </a:rPr>
              <a:t>19:15</a:t>
            </a:r>
            <a:r>
              <a:rPr lang="en-GB" sz="2100">
                <a:solidFill>
                  <a:schemeClr val="dk1"/>
                </a:solidFill>
                <a:latin typeface="Calibri"/>
                <a:ea typeface="Calibri"/>
                <a:cs typeface="Calibri"/>
                <a:sym typeface="Calibri"/>
              </a:rPr>
              <a:t> - questions open to floor</a:t>
            </a:r>
            <a:endParaRPr sz="2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2100">
                <a:solidFill>
                  <a:schemeClr val="dk1"/>
                </a:solidFill>
                <a:latin typeface="Calibri"/>
                <a:ea typeface="Calibri"/>
                <a:cs typeface="Calibri"/>
                <a:sym typeface="Calibri"/>
              </a:rPr>
              <a:t>19:45 </a:t>
            </a:r>
            <a:r>
              <a:rPr lang="en-GB" sz="2100">
                <a:solidFill>
                  <a:schemeClr val="dk1"/>
                </a:solidFill>
                <a:latin typeface="Calibri"/>
                <a:ea typeface="Calibri"/>
                <a:cs typeface="Calibri"/>
                <a:sym typeface="Calibri"/>
              </a:rPr>
              <a:t>- closing remarks from candidates (2 minutes each)</a:t>
            </a:r>
            <a:endParaRPr sz="2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2100">
                <a:solidFill>
                  <a:schemeClr val="dk1"/>
                </a:solidFill>
                <a:latin typeface="Calibri"/>
                <a:ea typeface="Calibri"/>
                <a:cs typeface="Calibri"/>
                <a:sym typeface="Calibri"/>
              </a:rPr>
              <a:t>20:00</a:t>
            </a:r>
            <a:r>
              <a:rPr lang="en-GB" sz="2100">
                <a:solidFill>
                  <a:schemeClr val="dk1"/>
                </a:solidFill>
                <a:latin typeface="Calibri"/>
                <a:ea typeface="Calibri"/>
                <a:cs typeface="Calibri"/>
                <a:sym typeface="Calibri"/>
              </a:rPr>
              <a:t> - end</a:t>
            </a:r>
            <a:endParaRPr sz="24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2180dc0808_0_14"/>
          <p:cNvSpPr txBox="1"/>
          <p:nvPr>
            <p:ph type="title"/>
          </p:nvPr>
        </p:nvSpPr>
        <p:spPr>
          <a:xfrm>
            <a:off x="318400" y="0"/>
            <a:ext cx="5162100" cy="1176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Calibri"/>
              <a:buNone/>
            </a:pPr>
            <a:r>
              <a:rPr lang="en-GB" sz="2920">
                <a:solidFill>
                  <a:srgbClr val="38761D"/>
                </a:solidFill>
                <a:latin typeface="Calibri"/>
                <a:ea typeface="Calibri"/>
                <a:cs typeface="Calibri"/>
                <a:sym typeface="Calibri"/>
              </a:rPr>
              <a:t>Croydon Mayoral Hustings</a:t>
            </a:r>
            <a:endParaRPr sz="2088"/>
          </a:p>
        </p:txBody>
      </p:sp>
      <p:pic>
        <p:nvPicPr>
          <p:cNvPr id="134" name="Google Shape;134;g12180dc0808_0_14"/>
          <p:cNvPicPr preferRelativeResize="0"/>
          <p:nvPr/>
        </p:nvPicPr>
        <p:blipFill rotWithShape="1">
          <a:blip r:embed="rId3">
            <a:alphaModFix/>
          </a:blip>
          <a:srcRect b="0" l="0" r="0" t="0"/>
          <a:stretch/>
        </p:blipFill>
        <p:spPr>
          <a:xfrm>
            <a:off x="7076950" y="189422"/>
            <a:ext cx="1828224" cy="632899"/>
          </a:xfrm>
          <a:prstGeom prst="rect">
            <a:avLst/>
          </a:prstGeom>
          <a:noFill/>
          <a:ln>
            <a:noFill/>
          </a:ln>
        </p:spPr>
      </p:pic>
      <p:sp>
        <p:nvSpPr>
          <p:cNvPr id="135" name="Google Shape;135;g12180dc0808_0_14"/>
          <p:cNvSpPr txBox="1"/>
          <p:nvPr>
            <p:ph idx="1" type="body"/>
          </p:nvPr>
        </p:nvSpPr>
        <p:spPr>
          <a:xfrm>
            <a:off x="3870250" y="1952550"/>
            <a:ext cx="4908000" cy="2671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1400"/>
              <a:buNone/>
            </a:pPr>
            <a:r>
              <a:t/>
            </a:r>
            <a:endParaRPr sz="2400">
              <a:latin typeface="Calibri"/>
              <a:ea typeface="Calibri"/>
              <a:cs typeface="Calibri"/>
              <a:sym typeface="Calibri"/>
            </a:endParaRPr>
          </a:p>
          <a:p>
            <a:pPr indent="0" lvl="0" marL="914400" rtl="0" algn="l">
              <a:lnSpc>
                <a:spcPct val="100000"/>
              </a:lnSpc>
              <a:spcBef>
                <a:spcPts val="0"/>
              </a:spcBef>
              <a:spcAft>
                <a:spcPts val="0"/>
              </a:spcAft>
              <a:buSzPts val="1400"/>
              <a:buNone/>
            </a:pPr>
            <a:r>
              <a:t/>
            </a:r>
            <a:endParaRPr sz="2000">
              <a:latin typeface="Calibri"/>
              <a:ea typeface="Calibri"/>
              <a:cs typeface="Calibri"/>
              <a:sym typeface="Calibri"/>
            </a:endParaRPr>
          </a:p>
        </p:txBody>
      </p:sp>
      <p:pic>
        <p:nvPicPr>
          <p:cNvPr id="136" name="Google Shape;136;g12180dc0808_0_14"/>
          <p:cNvPicPr preferRelativeResize="0"/>
          <p:nvPr/>
        </p:nvPicPr>
        <p:blipFill>
          <a:blip r:embed="rId4">
            <a:alphaModFix/>
          </a:blip>
          <a:stretch>
            <a:fillRect/>
          </a:stretch>
        </p:blipFill>
        <p:spPr>
          <a:xfrm>
            <a:off x="622650" y="911277"/>
            <a:ext cx="3800749" cy="3800749"/>
          </a:xfrm>
          <a:prstGeom prst="rect">
            <a:avLst/>
          </a:prstGeom>
          <a:noFill/>
          <a:ln>
            <a:noFill/>
          </a:ln>
        </p:spPr>
      </p:pic>
      <p:pic>
        <p:nvPicPr>
          <p:cNvPr id="137" name="Google Shape;137;g12180dc0808_0_14"/>
          <p:cNvPicPr preferRelativeResize="0"/>
          <p:nvPr/>
        </p:nvPicPr>
        <p:blipFill>
          <a:blip r:embed="rId5">
            <a:alphaModFix/>
          </a:blip>
          <a:stretch>
            <a:fillRect/>
          </a:stretch>
        </p:blipFill>
        <p:spPr>
          <a:xfrm>
            <a:off x="4663625" y="911125"/>
            <a:ext cx="3891551" cy="3891551"/>
          </a:xfrm>
          <a:prstGeom prst="rect">
            <a:avLst/>
          </a:prstGeom>
          <a:noFill/>
          <a:ln>
            <a:noFill/>
          </a:ln>
        </p:spPr>
      </p:pic>
      <p:sp>
        <p:nvSpPr>
          <p:cNvPr id="138" name="Google Shape;138;g12180dc0808_0_14"/>
          <p:cNvSpPr txBox="1"/>
          <p:nvPr>
            <p:ph idx="11" type="ftr"/>
          </p:nvPr>
        </p:nvSpPr>
        <p:spPr>
          <a:xfrm>
            <a:off x="2776050" y="4802675"/>
            <a:ext cx="3591900" cy="2538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SzPts val="1100"/>
              <a:buNone/>
            </a:pPr>
            <a:r>
              <a:rPr lang="en-GB" sz="1200">
                <a:latin typeface="Calibri"/>
                <a:ea typeface="Calibri"/>
                <a:cs typeface="Calibri"/>
                <a:sym typeface="Calibri"/>
              </a:rPr>
              <a:t>Croydon Climate Action Meetup - 13th April 2022</a:t>
            </a:r>
            <a:endParaRPr sz="1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