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hD6X6Uw1TuVO/gL6LU20OQqTRB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adc666000_0_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35" name="Google Shape;135;g10adc66600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adc666000_0_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44" name="Google Shape;144;g10adc666000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adc666000_0_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53" name="Google Shape;153;g10adc666000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adc666000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62" name="Google Shape;162;g10adc666000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ae45fa4a4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71" name="Google Shape;171;g10ae45fa4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d12806ce5_0_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80" name="Google Shape;180;g10d12806ce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d12806ce5_0_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89" name="Google Shape;189;g10d12806ce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d12806ce5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98" name="Google Shape;198;g10d12806ce5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d12806ce5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208" name="Google Shape;208;g10d12806ce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1884d770c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p>
        </p:txBody>
      </p:sp>
      <p:sp>
        <p:nvSpPr>
          <p:cNvPr id="74" name="Google Shape;74;gf1884d770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d12806ce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83" name="Google Shape;83;g10d12806c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d12806ce5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92" name="Google Shape;92;g10d12806ce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adc666000_0_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01" name="Google Shape;101;g10adc66600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8f7e03e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8f7e03e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d12806ce5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17" name="Google Shape;117;g10d12806ce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adc666000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26" name="Google Shape;126;g10adc66600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s://stars.tfl.gov.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democracy.croydon.gov.uk/documents/s5603/Croydon%20Cycling%20Strategy%202018-2023%20-%20appendix.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s://idlingaction.london/schools/" TargetMode="External"/><Relationship Id="rId5" Type="http://schemas.openxmlformats.org/officeDocument/2006/relationships/hyperlink" Target="mailto:croydonclimateaction@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s://www.croydoncommunityenergy.co.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hyperlink" Target="mailto:sustainablethorntonheath@gmail.com" TargetMode="External"/><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s://www.eventbrite.co.uk/e/change-is-here-tickets-231134307937" TargetMode="External"/><Relationship Id="rId5" Type="http://schemas.openxmlformats.org/officeDocument/2006/relationships/hyperlink" Target="https://www.climateed.net" TargetMode="External"/><Relationship Id="rId6" Type="http://schemas.openxmlformats.org/officeDocument/2006/relationships/hyperlink" Target="https://reachvolunteering.org.uk/opp/workshop-facilitator-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hat.whatsapp.com/DlJKqszwLQb8aPagYzJ9qH"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google.com/presentation/d/1zuC-BVTCbr4aeb3y8WemNafoTFt8gCgTsvpjB7yD6lg/edit#slide=id.gce06f38f35_0_2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12th January 2022</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b="0" l="0" r="0" t="0"/>
          <a:stretch/>
        </p:blipFill>
        <p:spPr>
          <a:xfrm>
            <a:off x="152400" y="152400"/>
            <a:ext cx="8839204" cy="3060056"/>
          </a:xfrm>
          <a:prstGeom prst="rect">
            <a:avLst/>
          </a:prstGeom>
          <a:noFill/>
          <a:ln>
            <a:noFill/>
          </a:ln>
        </p:spPr>
      </p:pic>
      <p:sp>
        <p:nvSpPr>
          <p:cNvPr id="62" name="Google Shape;62;p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0adc666000_0_21"/>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38" name="Google Shape;138;g10adc666000_0_21"/>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39" name="Google Shape;139;g10adc666000_0_21"/>
          <p:cNvSpPr txBox="1"/>
          <p:nvPr>
            <p:ph idx="1" type="body"/>
          </p:nvPr>
        </p:nvSpPr>
        <p:spPr>
          <a:xfrm>
            <a:off x="424700" y="822325"/>
            <a:ext cx="8480400" cy="3810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852"/>
              <a:buNone/>
            </a:pPr>
            <a:r>
              <a:rPr lang="en-GB" sz="1600">
                <a:latin typeface="Calibri"/>
                <a:ea typeface="Calibri"/>
                <a:cs typeface="Calibri"/>
                <a:sym typeface="Calibri"/>
              </a:rPr>
              <a:t>Within the first term, use the power and public profile of the Mayor to develop, promote or support policies or programmes to:</a:t>
            </a:r>
            <a:endParaRPr sz="1600">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852"/>
              <a:buNone/>
            </a:pPr>
            <a:r>
              <a:rPr lang="en-GB" sz="1600">
                <a:latin typeface="Calibri"/>
                <a:ea typeface="Calibri"/>
                <a:cs typeface="Calibri"/>
                <a:sym typeface="Calibri"/>
              </a:rPr>
              <a:t>4.      </a:t>
            </a:r>
            <a:r>
              <a:rPr lang="en-GB" sz="1600" u="sng">
                <a:latin typeface="Calibri"/>
                <a:ea typeface="Calibri"/>
                <a:cs typeface="Calibri"/>
                <a:sym typeface="Calibri"/>
              </a:rPr>
              <a:t> Protect, promote and increase tree cover and greenspace on council land and use tax and planning measures to incentivise the same on private land.</a:t>
            </a:r>
            <a:endParaRPr sz="1600" u="sng">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600" u="sng">
              <a:latin typeface="Calibri"/>
              <a:ea typeface="Calibri"/>
              <a:cs typeface="Calibri"/>
              <a:sym typeface="Calibri"/>
            </a:endParaRPr>
          </a:p>
          <a:p>
            <a:pPr indent="0" lvl="0" marL="0" rtl="0" algn="l">
              <a:lnSpc>
                <a:spcPct val="100000"/>
              </a:lnSpc>
              <a:spcBef>
                <a:spcPts val="0"/>
              </a:spcBef>
              <a:spcAft>
                <a:spcPts val="0"/>
              </a:spcAft>
              <a:buSzPts val="852"/>
              <a:buNone/>
            </a:pPr>
            <a:r>
              <a:rPr lang="en-GB" sz="1600">
                <a:latin typeface="Calibri"/>
                <a:ea typeface="Calibri"/>
                <a:cs typeface="Calibri"/>
                <a:sym typeface="Calibri"/>
              </a:rPr>
              <a:t>This would be demonstrated by:</a:t>
            </a:r>
            <a:endParaRPr sz="1600">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Mature, healthy trees and woodland protected from development</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Unused green spaces such as verges, roundabouts and the boundaries of council-managed sports pitches left to grow wild; the reasons publicised and and signs and boundary markings used as necessary</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A significant area of each public park reserved as a demarcated wildlife habitat</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Neighbouring green spaces linked by safe wildlife pathways </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Disincentives in the planning process or local tax regime leading to a reduced number of paved over gardens or other green space</a:t>
            </a:r>
            <a:endParaRPr sz="1600">
              <a:latin typeface="Calibri"/>
              <a:ea typeface="Calibri"/>
              <a:cs typeface="Calibri"/>
              <a:sym typeface="Calibri"/>
            </a:endParaRPr>
          </a:p>
        </p:txBody>
      </p:sp>
      <p:sp>
        <p:nvSpPr>
          <p:cNvPr id="140" name="Google Shape;140;g10adc666000_0_2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41" name="Google Shape;141;g10adc666000_0_21"/>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0adc666000_0_29"/>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47" name="Google Shape;147;g10adc666000_0_29"/>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48" name="Google Shape;148;g10adc666000_0_29"/>
          <p:cNvSpPr txBox="1"/>
          <p:nvPr>
            <p:ph idx="1" type="body"/>
          </p:nvPr>
        </p:nvSpPr>
        <p:spPr>
          <a:xfrm>
            <a:off x="424700" y="968025"/>
            <a:ext cx="8480400" cy="3664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GB" sz="1860">
                <a:latin typeface="Calibri"/>
                <a:ea typeface="Calibri"/>
                <a:cs typeface="Calibri"/>
                <a:sym typeface="Calibri"/>
              </a:rPr>
              <a:t>5.     </a:t>
            </a:r>
            <a:r>
              <a:rPr lang="en-GB" sz="1860" u="sng">
                <a:latin typeface="Calibri"/>
                <a:ea typeface="Calibri"/>
                <a:cs typeface="Calibri"/>
                <a:sym typeface="Calibri"/>
              </a:rPr>
              <a:t>Monitor, report on and take action against breaches of environmental obligations </a:t>
            </a:r>
            <a:endParaRPr sz="1860" u="sng">
              <a:latin typeface="Calibri"/>
              <a:ea typeface="Calibri"/>
              <a:cs typeface="Calibri"/>
              <a:sym typeface="Calibri"/>
            </a:endParaRPr>
          </a:p>
          <a:p>
            <a:pPr indent="0" lvl="0" marL="457200" rtl="0" algn="l">
              <a:lnSpc>
                <a:spcPct val="100000"/>
              </a:lnSpc>
              <a:spcBef>
                <a:spcPts val="0"/>
              </a:spcBef>
              <a:spcAft>
                <a:spcPts val="0"/>
              </a:spcAft>
              <a:buNone/>
            </a:pPr>
            <a:r>
              <a:t/>
            </a:r>
            <a:endParaRPr sz="1860">
              <a:latin typeface="Calibri"/>
              <a:ea typeface="Calibri"/>
              <a:cs typeface="Calibri"/>
              <a:sym typeface="Calibri"/>
            </a:endParaRPr>
          </a:p>
          <a:p>
            <a:pPr indent="-346710" lvl="0" marL="457200" rtl="0" algn="l">
              <a:lnSpc>
                <a:spcPct val="100000"/>
              </a:lnSpc>
              <a:spcBef>
                <a:spcPts val="0"/>
              </a:spcBef>
              <a:spcAft>
                <a:spcPts val="0"/>
              </a:spcAft>
              <a:buSzPts val="1860"/>
              <a:buFont typeface="Calibri"/>
              <a:buChar char="●"/>
            </a:pPr>
            <a:r>
              <a:rPr lang="en-GB" sz="1860">
                <a:latin typeface="Calibri"/>
                <a:ea typeface="Calibri"/>
                <a:cs typeface="Calibri"/>
                <a:sym typeface="Calibri"/>
              </a:rPr>
              <a:t>Air pollution levels measured hourly at sites across the borough and published in real time if possible, otherwise within days</a:t>
            </a:r>
            <a:endParaRPr sz="1860">
              <a:latin typeface="Calibri"/>
              <a:ea typeface="Calibri"/>
              <a:cs typeface="Calibri"/>
              <a:sym typeface="Calibri"/>
            </a:endParaRPr>
          </a:p>
          <a:p>
            <a:pPr indent="-346710" lvl="0" marL="457200" rtl="0" algn="l">
              <a:lnSpc>
                <a:spcPct val="100000"/>
              </a:lnSpc>
              <a:spcBef>
                <a:spcPts val="0"/>
              </a:spcBef>
              <a:spcAft>
                <a:spcPts val="0"/>
              </a:spcAft>
              <a:buSzPts val="1860"/>
              <a:buFont typeface="Calibri"/>
              <a:buChar char="●"/>
            </a:pPr>
            <a:r>
              <a:rPr lang="en-GB" sz="1860">
                <a:latin typeface="Calibri"/>
                <a:ea typeface="Calibri"/>
                <a:cs typeface="Calibri"/>
                <a:sym typeface="Calibri"/>
              </a:rPr>
              <a:t>Environmental clauses included in all supplier contracts </a:t>
            </a:r>
            <a:endParaRPr sz="1860">
              <a:latin typeface="Calibri"/>
              <a:ea typeface="Calibri"/>
              <a:cs typeface="Calibri"/>
              <a:sym typeface="Calibri"/>
            </a:endParaRPr>
          </a:p>
          <a:p>
            <a:pPr indent="-346710" lvl="0" marL="457200" rtl="0" algn="l">
              <a:lnSpc>
                <a:spcPct val="100000"/>
              </a:lnSpc>
              <a:spcBef>
                <a:spcPts val="0"/>
              </a:spcBef>
              <a:spcAft>
                <a:spcPts val="0"/>
              </a:spcAft>
              <a:buSzPts val="1860"/>
              <a:buFont typeface="Calibri"/>
              <a:buChar char="●"/>
            </a:pPr>
            <a:r>
              <a:rPr lang="en-GB" sz="1860">
                <a:latin typeface="Calibri"/>
                <a:ea typeface="Calibri"/>
                <a:cs typeface="Calibri"/>
                <a:sym typeface="Calibri"/>
              </a:rPr>
              <a:t>Monitoring, publication and enforcement action taken against breaches of contracts by council suppliers or planning rules and legislation by any company or organisation in the borough which increase pollution, energy use or waste or otherwise have a harmful environmental effect</a:t>
            </a:r>
            <a:endParaRPr sz="1860">
              <a:latin typeface="Calibri"/>
              <a:ea typeface="Calibri"/>
              <a:cs typeface="Calibri"/>
              <a:sym typeface="Calibri"/>
            </a:endParaRPr>
          </a:p>
          <a:p>
            <a:pPr indent="-346710" lvl="0" marL="457200" rtl="0" algn="l">
              <a:lnSpc>
                <a:spcPct val="100000"/>
              </a:lnSpc>
              <a:spcBef>
                <a:spcPts val="0"/>
              </a:spcBef>
              <a:spcAft>
                <a:spcPts val="0"/>
              </a:spcAft>
              <a:buSzPts val="1860"/>
              <a:buFont typeface="Calibri"/>
              <a:buChar char="●"/>
            </a:pPr>
            <a:r>
              <a:rPr lang="en-GB" sz="1860">
                <a:latin typeface="Calibri"/>
                <a:ea typeface="Calibri"/>
                <a:cs typeface="Calibri"/>
                <a:sym typeface="Calibri"/>
              </a:rPr>
              <a:t>20mph speed limits visibly enforced where they are in place and the number of speeding fines in these locations published </a:t>
            </a:r>
            <a:endParaRPr sz="1860">
              <a:latin typeface="Calibri"/>
              <a:ea typeface="Calibri"/>
              <a:cs typeface="Calibri"/>
              <a:sym typeface="Calibri"/>
            </a:endParaRPr>
          </a:p>
          <a:p>
            <a:pPr indent="-346710" lvl="0" marL="457200" rtl="0" algn="l">
              <a:lnSpc>
                <a:spcPct val="100000"/>
              </a:lnSpc>
              <a:spcBef>
                <a:spcPts val="0"/>
              </a:spcBef>
              <a:spcAft>
                <a:spcPts val="0"/>
              </a:spcAft>
              <a:buSzPts val="1860"/>
              <a:buFont typeface="Calibri"/>
              <a:buChar char="●"/>
            </a:pPr>
            <a:r>
              <a:rPr lang="en-GB" sz="1860">
                <a:latin typeface="Calibri"/>
                <a:ea typeface="Calibri"/>
                <a:cs typeface="Calibri"/>
                <a:sym typeface="Calibri"/>
              </a:rPr>
              <a:t>The climate impact of all proposed council policies is analysed and published before their adoption</a:t>
            </a:r>
            <a:endParaRPr sz="1860">
              <a:latin typeface="Calibri"/>
              <a:ea typeface="Calibri"/>
              <a:cs typeface="Calibri"/>
              <a:sym typeface="Calibri"/>
            </a:endParaRPr>
          </a:p>
        </p:txBody>
      </p:sp>
      <p:sp>
        <p:nvSpPr>
          <p:cNvPr id="149" name="Google Shape;149;g10adc666000_0_29"/>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50" name="Google Shape;150;g10adc666000_0_29"/>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0adc666000_0_36"/>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56" name="Google Shape;156;g10adc666000_0_36"/>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57" name="Google Shape;157;g10adc666000_0_36"/>
          <p:cNvSpPr txBox="1"/>
          <p:nvPr>
            <p:ph idx="1" type="body"/>
          </p:nvPr>
        </p:nvSpPr>
        <p:spPr>
          <a:xfrm>
            <a:off x="424700" y="739425"/>
            <a:ext cx="8480400" cy="3664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GB" sz="2060">
                <a:latin typeface="Calibri"/>
                <a:ea typeface="Calibri"/>
                <a:cs typeface="Calibri"/>
                <a:sym typeface="Calibri"/>
              </a:rPr>
              <a:t>6.    </a:t>
            </a:r>
            <a:r>
              <a:rPr lang="en-GB" sz="2060" u="sng">
                <a:latin typeface="Calibri"/>
                <a:ea typeface="Calibri"/>
                <a:cs typeface="Calibri"/>
                <a:sym typeface="Calibri"/>
              </a:rPr>
              <a:t>Promote sustainability through local schools</a:t>
            </a:r>
            <a:endParaRPr sz="2060" u="sng">
              <a:latin typeface="Calibri"/>
              <a:ea typeface="Calibri"/>
              <a:cs typeface="Calibri"/>
              <a:sym typeface="Calibri"/>
            </a:endParaRPr>
          </a:p>
          <a:p>
            <a:pPr indent="0" lvl="0" marL="457200" rtl="0" algn="l">
              <a:lnSpc>
                <a:spcPct val="100000"/>
              </a:lnSpc>
              <a:spcBef>
                <a:spcPts val="0"/>
              </a:spcBef>
              <a:spcAft>
                <a:spcPts val="0"/>
              </a:spcAft>
              <a:buNone/>
            </a:pPr>
            <a:r>
              <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Encouraging Croydon schools to become Eco Schools and </a:t>
            </a:r>
            <a:r>
              <a:rPr lang="en-GB" sz="2060" u="sng">
                <a:solidFill>
                  <a:schemeClr val="hlink"/>
                </a:solidFill>
                <a:latin typeface="Calibri"/>
                <a:ea typeface="Calibri"/>
                <a:cs typeface="Calibri"/>
                <a:sym typeface="Calibri"/>
                <a:hlinkClick r:id="rId4"/>
              </a:rPr>
              <a:t>STARs schools</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Challenges set and awards given for school environmental activity</a:t>
            </a:r>
            <a:endParaRPr sz="2060">
              <a:latin typeface="Calibri"/>
              <a:ea typeface="Calibri"/>
              <a:cs typeface="Calibri"/>
              <a:sym typeface="Calibri"/>
            </a:endParaRPr>
          </a:p>
          <a:p>
            <a:pPr indent="0" lvl="0" marL="457200" rtl="0" algn="l">
              <a:lnSpc>
                <a:spcPct val="100000"/>
              </a:lnSpc>
              <a:spcBef>
                <a:spcPts val="0"/>
              </a:spcBef>
              <a:spcAft>
                <a:spcPts val="0"/>
              </a:spcAft>
              <a:buNone/>
            </a:pPr>
            <a:r>
              <a:t/>
            </a:r>
            <a:endParaRPr sz="2060">
              <a:latin typeface="Calibri"/>
              <a:ea typeface="Calibri"/>
              <a:cs typeface="Calibri"/>
              <a:sym typeface="Calibri"/>
            </a:endParaRPr>
          </a:p>
          <a:p>
            <a:pPr indent="0" lvl="0" marL="0" rtl="0" algn="l">
              <a:lnSpc>
                <a:spcPct val="100000"/>
              </a:lnSpc>
              <a:spcBef>
                <a:spcPts val="0"/>
              </a:spcBef>
              <a:spcAft>
                <a:spcPts val="0"/>
              </a:spcAft>
              <a:buNone/>
            </a:pPr>
            <a:r>
              <a:rPr lang="en-GB" sz="2060">
                <a:latin typeface="Calibri"/>
                <a:ea typeface="Calibri"/>
                <a:cs typeface="Calibri"/>
                <a:sym typeface="Calibri"/>
              </a:rPr>
              <a:t>7.    </a:t>
            </a:r>
            <a:r>
              <a:rPr lang="en-GB" sz="2060" u="sng">
                <a:latin typeface="Calibri"/>
                <a:ea typeface="Calibri"/>
                <a:cs typeface="Calibri"/>
                <a:sym typeface="Calibri"/>
              </a:rPr>
              <a:t>Use Council resources and Croydon’s position as London Borough of Culture 2023 to support and publicise local sustainability projects </a:t>
            </a:r>
            <a:endParaRPr sz="2060" u="sng">
              <a:latin typeface="Calibri"/>
              <a:ea typeface="Calibri"/>
              <a:cs typeface="Calibri"/>
              <a:sym typeface="Calibri"/>
            </a:endParaRPr>
          </a:p>
          <a:p>
            <a:pPr indent="0" lvl="0" marL="457200" rtl="0" algn="l">
              <a:lnSpc>
                <a:spcPct val="100000"/>
              </a:lnSpc>
              <a:spcBef>
                <a:spcPts val="0"/>
              </a:spcBef>
              <a:spcAft>
                <a:spcPts val="0"/>
              </a:spcAft>
              <a:buNone/>
            </a:pPr>
            <a:r>
              <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A borough-wide green composting scheme available to all residents</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Community gardening and farmers’ markets publicised using council channels</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Community-managed sustainable services used and promoted by the council</a:t>
            </a:r>
            <a:endParaRPr sz="2060">
              <a:latin typeface="Calibri"/>
              <a:ea typeface="Calibri"/>
              <a:cs typeface="Calibri"/>
              <a:sym typeface="Calibri"/>
            </a:endParaRPr>
          </a:p>
        </p:txBody>
      </p:sp>
      <p:sp>
        <p:nvSpPr>
          <p:cNvPr id="158" name="Google Shape;158;g10adc666000_0_3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59" name="Google Shape;159;g10adc666000_0_3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0adc666000_0_43"/>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65" name="Google Shape;165;g10adc666000_0_43"/>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66" name="Google Shape;166;g10adc666000_0_43"/>
          <p:cNvSpPr txBox="1"/>
          <p:nvPr>
            <p:ph idx="1" type="body"/>
          </p:nvPr>
        </p:nvSpPr>
        <p:spPr>
          <a:xfrm>
            <a:off x="424700" y="968025"/>
            <a:ext cx="8480400" cy="3664800"/>
          </a:xfrm>
          <a:prstGeom prst="rect">
            <a:avLst/>
          </a:prstGeom>
          <a:noFill/>
          <a:ln>
            <a:noFill/>
          </a:ln>
        </p:spPr>
        <p:txBody>
          <a:bodyPr anchorCtr="0" anchor="t" bIns="34275" lIns="68575" spcFirstLastPara="1" rIns="68575" wrap="square" tIns="34275">
            <a:noAutofit/>
          </a:bodyPr>
          <a:lstStyle/>
          <a:p>
            <a:pPr indent="-378460" lvl="0" marL="457200" rtl="0" algn="l">
              <a:lnSpc>
                <a:spcPct val="100000"/>
              </a:lnSpc>
              <a:spcBef>
                <a:spcPts val="0"/>
              </a:spcBef>
              <a:spcAft>
                <a:spcPts val="0"/>
              </a:spcAft>
              <a:buSzPts val="2360"/>
              <a:buFont typeface="Calibri"/>
              <a:buChar char="●"/>
            </a:pPr>
            <a:r>
              <a:rPr lang="en-GB" sz="2360">
                <a:latin typeface="Calibri"/>
                <a:ea typeface="Calibri"/>
                <a:cs typeface="Calibri"/>
                <a:sym typeface="Calibri"/>
              </a:rPr>
              <a:t>Any comments?</a:t>
            </a:r>
            <a:endParaRPr sz="2360">
              <a:latin typeface="Calibri"/>
              <a:ea typeface="Calibri"/>
              <a:cs typeface="Calibri"/>
              <a:sym typeface="Calibri"/>
            </a:endParaRPr>
          </a:p>
          <a:p>
            <a:pPr indent="-378460" lvl="1" marL="914400" rtl="0" algn="l">
              <a:lnSpc>
                <a:spcPct val="100000"/>
              </a:lnSpc>
              <a:spcBef>
                <a:spcPts val="0"/>
              </a:spcBef>
              <a:spcAft>
                <a:spcPts val="0"/>
              </a:spcAft>
              <a:buSzPts val="2360"/>
              <a:buFont typeface="Calibri"/>
              <a:buChar char="○"/>
            </a:pPr>
            <a:r>
              <a:rPr lang="en-GB" sz="2360">
                <a:latin typeface="Calibri"/>
                <a:ea typeface="Calibri"/>
                <a:cs typeface="Calibri"/>
                <a:sym typeface="Calibri"/>
              </a:rPr>
              <a:t>One comment was to ask for a commitment to implement the </a:t>
            </a:r>
            <a:r>
              <a:rPr lang="en-GB" sz="2360" u="sng">
                <a:solidFill>
                  <a:schemeClr val="hlink"/>
                </a:solidFill>
                <a:latin typeface="Calibri"/>
                <a:ea typeface="Calibri"/>
                <a:cs typeface="Calibri"/>
                <a:sym typeface="Calibri"/>
                <a:hlinkClick r:id="rId4"/>
              </a:rPr>
              <a:t>Council's cycling strategy 2018-23</a:t>
            </a:r>
            <a:r>
              <a:rPr lang="en-GB" sz="2360">
                <a:latin typeface="Calibri"/>
                <a:ea typeface="Calibri"/>
                <a:cs typeface="Calibri"/>
                <a:sym typeface="Calibri"/>
              </a:rPr>
              <a:t>. </a:t>
            </a:r>
            <a:endParaRPr sz="2360">
              <a:latin typeface="Calibri"/>
              <a:ea typeface="Calibri"/>
              <a:cs typeface="Calibri"/>
              <a:sym typeface="Calibri"/>
            </a:endParaRPr>
          </a:p>
          <a:p>
            <a:pPr indent="-378460" lvl="1" marL="914400" rtl="0" algn="l">
              <a:lnSpc>
                <a:spcPct val="100000"/>
              </a:lnSpc>
              <a:spcBef>
                <a:spcPts val="0"/>
              </a:spcBef>
              <a:spcAft>
                <a:spcPts val="0"/>
              </a:spcAft>
              <a:buSzPts val="2360"/>
              <a:buFont typeface="Calibri"/>
              <a:buChar char="○"/>
            </a:pPr>
            <a:r>
              <a:rPr b="1" lang="en-GB" sz="2360">
                <a:latin typeface="Calibri"/>
                <a:ea typeface="Calibri"/>
                <a:cs typeface="Calibri"/>
                <a:sym typeface="Calibri"/>
              </a:rPr>
              <a:t>Croydon Living Streets’ </a:t>
            </a:r>
            <a:r>
              <a:rPr lang="en-GB" sz="2360">
                <a:latin typeface="Calibri"/>
                <a:ea typeface="Calibri"/>
                <a:cs typeface="Calibri"/>
                <a:sym typeface="Calibri"/>
              </a:rPr>
              <a:t>Manifesto would also be good to draw from. Their main points include clear footways, slower car speeds, road user charging, LTNs and fairer parking. It is still a confidential draft, let us know if you want to see the full version. </a:t>
            </a:r>
            <a:endParaRPr sz="2360">
              <a:latin typeface="Calibri"/>
              <a:ea typeface="Calibri"/>
              <a:cs typeface="Calibri"/>
              <a:sym typeface="Calibri"/>
            </a:endParaRPr>
          </a:p>
          <a:p>
            <a:pPr indent="0" lvl="0" marL="0" rtl="0" algn="l">
              <a:lnSpc>
                <a:spcPct val="100000"/>
              </a:lnSpc>
              <a:spcBef>
                <a:spcPts val="0"/>
              </a:spcBef>
              <a:spcAft>
                <a:spcPts val="0"/>
              </a:spcAft>
              <a:buNone/>
            </a:pPr>
            <a:r>
              <a:t/>
            </a:r>
            <a:endParaRPr sz="2360">
              <a:latin typeface="Calibri"/>
              <a:ea typeface="Calibri"/>
              <a:cs typeface="Calibri"/>
              <a:sym typeface="Calibri"/>
            </a:endParaRPr>
          </a:p>
        </p:txBody>
      </p:sp>
      <p:sp>
        <p:nvSpPr>
          <p:cNvPr id="167" name="Google Shape;167;g10adc666000_0_43"/>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68" name="Google Shape;168;g10adc666000_0_43"/>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0ae45fa4a4_0_0"/>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74" name="Google Shape;174;g10ae45fa4a4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75" name="Google Shape;175;g10ae45fa4a4_0_0"/>
          <p:cNvSpPr txBox="1"/>
          <p:nvPr>
            <p:ph idx="1" type="body"/>
          </p:nvPr>
        </p:nvSpPr>
        <p:spPr>
          <a:xfrm>
            <a:off x="424700" y="968025"/>
            <a:ext cx="8480400" cy="3664800"/>
          </a:xfrm>
          <a:prstGeom prst="rect">
            <a:avLst/>
          </a:prstGeom>
          <a:noFill/>
          <a:ln>
            <a:noFill/>
          </a:ln>
        </p:spPr>
        <p:txBody>
          <a:bodyPr anchorCtr="0" anchor="t" bIns="34275" lIns="68575" spcFirstLastPara="1" rIns="68575" wrap="square" tIns="34275">
            <a:noAutofit/>
          </a:bodyPr>
          <a:lstStyle/>
          <a:p>
            <a:pPr indent="-378460" lvl="0" marL="457200" rtl="0" algn="l">
              <a:lnSpc>
                <a:spcPct val="100000"/>
              </a:lnSpc>
              <a:spcBef>
                <a:spcPts val="0"/>
              </a:spcBef>
              <a:spcAft>
                <a:spcPts val="0"/>
              </a:spcAft>
              <a:buSzPts val="2360"/>
              <a:buFont typeface="Calibri"/>
              <a:buChar char="●"/>
            </a:pPr>
            <a:r>
              <a:rPr lang="en-GB" sz="2360">
                <a:latin typeface="Calibri"/>
                <a:ea typeface="Calibri"/>
                <a:cs typeface="Calibri"/>
                <a:sym typeface="Calibri"/>
              </a:rPr>
              <a:t>Next steps</a:t>
            </a:r>
            <a:endParaRPr sz="2360">
              <a:latin typeface="Calibri"/>
              <a:ea typeface="Calibri"/>
              <a:cs typeface="Calibri"/>
              <a:sym typeface="Calibri"/>
            </a:endParaRPr>
          </a:p>
          <a:p>
            <a:pPr indent="-378460" lvl="1" marL="914400" rtl="0" algn="l">
              <a:lnSpc>
                <a:spcPct val="100000"/>
              </a:lnSpc>
              <a:spcBef>
                <a:spcPts val="0"/>
              </a:spcBef>
              <a:spcAft>
                <a:spcPts val="0"/>
              </a:spcAft>
              <a:buSzPts val="2360"/>
              <a:buFont typeface="Calibri"/>
              <a:buChar char="○"/>
            </a:pPr>
            <a:r>
              <a:rPr lang="en-GB" sz="2360">
                <a:latin typeface="Calibri"/>
                <a:ea typeface="Calibri"/>
                <a:cs typeface="Calibri"/>
                <a:sym typeface="Calibri"/>
              </a:rPr>
              <a:t>What do we do if a candidate doesn’t want to take the pledge, or only accepts some of it?</a:t>
            </a:r>
            <a:endParaRPr sz="2360">
              <a:latin typeface="Calibri"/>
              <a:ea typeface="Calibri"/>
              <a:cs typeface="Calibri"/>
              <a:sym typeface="Calibri"/>
            </a:endParaRPr>
          </a:p>
          <a:p>
            <a:pPr indent="-378460" lvl="1" marL="914400" rtl="0" algn="l">
              <a:lnSpc>
                <a:spcPct val="100000"/>
              </a:lnSpc>
              <a:spcBef>
                <a:spcPts val="0"/>
              </a:spcBef>
              <a:spcAft>
                <a:spcPts val="0"/>
              </a:spcAft>
              <a:buSzPts val="2360"/>
              <a:buFont typeface="Calibri"/>
              <a:buChar char="○"/>
            </a:pPr>
            <a:r>
              <a:rPr lang="en-GB" sz="2360">
                <a:latin typeface="Calibri"/>
                <a:ea typeface="Calibri"/>
                <a:cs typeface="Calibri"/>
                <a:sym typeface="Calibri"/>
              </a:rPr>
              <a:t>Publish the pledge and write to candidates</a:t>
            </a:r>
            <a:endParaRPr sz="2360">
              <a:latin typeface="Calibri"/>
              <a:ea typeface="Calibri"/>
              <a:cs typeface="Calibri"/>
              <a:sym typeface="Calibri"/>
            </a:endParaRPr>
          </a:p>
          <a:p>
            <a:pPr indent="-378460" lvl="1" marL="914400" rtl="0" algn="l">
              <a:lnSpc>
                <a:spcPct val="100000"/>
              </a:lnSpc>
              <a:spcBef>
                <a:spcPts val="0"/>
              </a:spcBef>
              <a:spcAft>
                <a:spcPts val="0"/>
              </a:spcAft>
              <a:buSzPts val="2360"/>
              <a:buFont typeface="Calibri"/>
              <a:buChar char="○"/>
            </a:pPr>
            <a:r>
              <a:rPr lang="en-GB" sz="2360">
                <a:latin typeface="Calibri"/>
                <a:ea typeface="Calibri"/>
                <a:cs typeface="Calibri"/>
                <a:sym typeface="Calibri"/>
              </a:rPr>
              <a:t>Organise hustings </a:t>
            </a:r>
            <a:endParaRPr sz="2360">
              <a:latin typeface="Calibri"/>
              <a:ea typeface="Calibri"/>
              <a:cs typeface="Calibri"/>
              <a:sym typeface="Calibri"/>
            </a:endParaRPr>
          </a:p>
        </p:txBody>
      </p:sp>
      <p:sp>
        <p:nvSpPr>
          <p:cNvPr id="176" name="Google Shape;176;g10ae45fa4a4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77" name="Google Shape;177;g10ae45fa4a4_0_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0d12806ce5_0_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7857"/>
              <a:buFont typeface="Calibri"/>
              <a:buNone/>
            </a:pPr>
            <a:r>
              <a:t/>
            </a:r>
            <a:endParaRPr>
              <a:solidFill>
                <a:srgbClr val="38761D"/>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Clean Air for Kids Campaign</a:t>
            </a:r>
            <a:endParaRPr>
              <a:solidFill>
                <a:srgbClr val="38761D"/>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17857"/>
              <a:buFont typeface="Calibri"/>
              <a:buNone/>
            </a:pPr>
            <a:r>
              <a:t/>
            </a:r>
            <a:endParaRPr>
              <a:solidFill>
                <a:srgbClr val="38761D"/>
              </a:solidFill>
              <a:latin typeface="Calibri"/>
              <a:ea typeface="Calibri"/>
              <a:cs typeface="Calibri"/>
              <a:sym typeface="Calibri"/>
            </a:endParaRPr>
          </a:p>
        </p:txBody>
      </p:sp>
      <p:pic>
        <p:nvPicPr>
          <p:cNvPr id="183" name="Google Shape;183;g10d12806ce5_0_2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84" name="Google Shape;184;g10d12806ce5_0_20"/>
          <p:cNvSpPr txBox="1"/>
          <p:nvPr>
            <p:ph idx="1" type="body"/>
          </p:nvPr>
        </p:nvSpPr>
        <p:spPr>
          <a:xfrm>
            <a:off x="395650" y="1113700"/>
            <a:ext cx="8509500" cy="3519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sz="1500">
                <a:latin typeface="Calibri"/>
                <a:ea typeface="Calibri"/>
                <a:cs typeface="Calibri"/>
                <a:sym typeface="Calibri"/>
              </a:rPr>
              <a:t>No Idling L</a:t>
            </a:r>
            <a:r>
              <a:rPr lang="en-GB" sz="1500">
                <a:latin typeface="Calibri"/>
                <a:ea typeface="Calibri"/>
                <a:cs typeface="Calibri"/>
                <a:sym typeface="Calibri"/>
              </a:rPr>
              <a:t>ondon</a:t>
            </a:r>
            <a:r>
              <a:rPr lang="en-GB" sz="1500">
                <a:latin typeface="Calibri"/>
                <a:ea typeface="Calibri"/>
                <a:cs typeface="Calibri"/>
                <a:sym typeface="Calibri"/>
              </a:rPr>
              <a:t> Campaign - </a:t>
            </a:r>
            <a:r>
              <a:rPr lang="en-GB" sz="1500" u="sng">
                <a:solidFill>
                  <a:schemeClr val="hlink"/>
                </a:solidFill>
                <a:latin typeface="Calibri"/>
                <a:ea typeface="Calibri"/>
                <a:cs typeface="Calibri"/>
                <a:sym typeface="Calibri"/>
                <a:hlinkClick r:id="rId4"/>
              </a:rPr>
              <a:t>https://idlingaction.london/schools/</a:t>
            </a:r>
            <a:r>
              <a:rPr lang="en-GB" sz="1500">
                <a:latin typeface="Calibri"/>
                <a:ea typeface="Calibri"/>
                <a:cs typeface="Calibri"/>
                <a:sym typeface="Calibri"/>
              </a:rPr>
              <a:t> </a:t>
            </a:r>
            <a:endParaRPr sz="1500">
              <a:latin typeface="Calibri"/>
              <a:ea typeface="Calibri"/>
              <a:cs typeface="Calibri"/>
              <a:sym typeface="Calibri"/>
            </a:endParaRPr>
          </a:p>
          <a:p>
            <a:pPr indent="0" lvl="0" marL="0" rtl="0" algn="l">
              <a:spcBef>
                <a:spcPts val="800"/>
              </a:spcBef>
              <a:spcAft>
                <a:spcPts val="0"/>
              </a:spcAft>
              <a:buNone/>
            </a:pPr>
            <a:r>
              <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Introduces the importance of clean air</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Explains the main pollutants and their sources in London</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Demonstrates the invisible threat of pollution in real-time using citizen science PM monitoring</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Connects pollution exposure with health conditions in young Londoners</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Gets students to think about their own journeys and the pollution they might encounter</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Centralises idling action as the best way of empowering young people to enact positive change and to address easily preventable pollution</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Font typeface="Calibri"/>
              <a:buChar char="●"/>
            </a:pPr>
            <a:r>
              <a:rPr lang="en-GB" sz="1500">
                <a:latin typeface="Calibri"/>
                <a:ea typeface="Calibri"/>
                <a:cs typeface="Calibri"/>
                <a:sym typeface="Calibri"/>
              </a:rPr>
              <a:t>Engages pupils and students in action!</a:t>
            </a:r>
            <a:endParaRPr sz="1500">
              <a:latin typeface="Calibri"/>
              <a:ea typeface="Calibri"/>
              <a:cs typeface="Calibri"/>
              <a:sym typeface="Calibri"/>
            </a:endParaRPr>
          </a:p>
          <a:p>
            <a:pPr indent="-323850" lvl="0" marL="711200" rtl="0" algn="l">
              <a:lnSpc>
                <a:spcPct val="115000"/>
              </a:lnSpc>
              <a:spcBef>
                <a:spcPts val="0"/>
              </a:spcBef>
              <a:spcAft>
                <a:spcPts val="0"/>
              </a:spcAft>
              <a:buClr>
                <a:schemeClr val="dk2"/>
              </a:buClr>
              <a:buSzPts val="1500"/>
              <a:buChar char="●"/>
            </a:pPr>
            <a:r>
              <a:rPr b="1" lang="en-GB" sz="1500">
                <a:latin typeface="Calibri"/>
                <a:ea typeface="Calibri"/>
                <a:cs typeface="Calibri"/>
                <a:sym typeface="Calibri"/>
              </a:rPr>
              <a:t>How can you help? </a:t>
            </a:r>
            <a:r>
              <a:rPr lang="en-GB" sz="1500">
                <a:latin typeface="Calibri"/>
                <a:ea typeface="Calibri"/>
                <a:cs typeface="Calibri"/>
                <a:sym typeface="Calibri"/>
              </a:rPr>
              <a:t>We need contacts with schools -young people, parents, school staff….. Please email Léonie at </a:t>
            </a:r>
            <a:r>
              <a:rPr lang="en-GB" sz="1500" u="sng">
                <a:latin typeface="Calibri"/>
                <a:ea typeface="Calibri"/>
                <a:cs typeface="Calibri"/>
                <a:sym typeface="Calibri"/>
                <a:hlinkClick r:id="rId5"/>
              </a:rPr>
              <a:t>croydonclimateaction@gmail.com</a:t>
            </a:r>
            <a:r>
              <a:rPr lang="en-GB" sz="1500">
                <a:latin typeface="Calibri"/>
                <a:ea typeface="Calibri"/>
                <a:cs typeface="Calibri"/>
                <a:sym typeface="Calibri"/>
              </a:rPr>
              <a:t>  or direct message on out whatsapp group -thank you</a:t>
            </a:r>
            <a:endParaRPr sz="1500">
              <a:latin typeface="Calibri"/>
              <a:ea typeface="Calibri"/>
              <a:cs typeface="Calibri"/>
              <a:sym typeface="Calibri"/>
            </a:endParaRPr>
          </a:p>
        </p:txBody>
      </p:sp>
      <p:sp>
        <p:nvSpPr>
          <p:cNvPr id="185" name="Google Shape;185;g10d12806ce5_0_2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86" name="Google Shape;186;g10d12806ce5_0_2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0d12806ce5_0_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Community Energy Update</a:t>
            </a:r>
            <a:endParaRPr>
              <a:solidFill>
                <a:srgbClr val="38761D"/>
              </a:solidFill>
              <a:latin typeface="Calibri"/>
              <a:ea typeface="Calibri"/>
              <a:cs typeface="Calibri"/>
              <a:sym typeface="Calibri"/>
            </a:endParaRPr>
          </a:p>
        </p:txBody>
      </p:sp>
      <p:pic>
        <p:nvPicPr>
          <p:cNvPr id="192" name="Google Shape;192;g10d12806ce5_0_35"/>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93" name="Google Shape;193;g10d12806ce5_0_35"/>
          <p:cNvSpPr txBox="1"/>
          <p:nvPr>
            <p:ph idx="1" type="body"/>
          </p:nvPr>
        </p:nvSpPr>
        <p:spPr>
          <a:xfrm>
            <a:off x="424700" y="1176700"/>
            <a:ext cx="8480400" cy="3542100"/>
          </a:xfrm>
          <a:prstGeom prst="rect">
            <a:avLst/>
          </a:prstGeom>
          <a:noFill/>
          <a:ln>
            <a:noFill/>
          </a:ln>
        </p:spPr>
        <p:txBody>
          <a:bodyPr anchorCtr="0" anchor="t" bIns="34275" lIns="68575" spcFirstLastPara="1" rIns="68575" wrap="square" tIns="34275">
            <a:noAutofit/>
          </a:bodyPr>
          <a:lstStyle/>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CCE was set up to implement community-owned energy generation projects and try to reduce carbon emissions in Croydon. </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Before Christmas, applied for the London Community Energy Fund with 3 sites in mind. </a:t>
            </a:r>
            <a:endParaRPr sz="2060">
              <a:latin typeface="Calibri"/>
              <a:ea typeface="Calibri"/>
              <a:cs typeface="Calibri"/>
              <a:sym typeface="Calibri"/>
            </a:endParaRPr>
          </a:p>
          <a:p>
            <a:pPr indent="-359410" lvl="0" marL="457200" rtl="0" algn="l">
              <a:lnSpc>
                <a:spcPct val="100000"/>
              </a:lnSpc>
              <a:spcBef>
                <a:spcPts val="0"/>
              </a:spcBef>
              <a:spcAft>
                <a:spcPts val="0"/>
              </a:spcAft>
              <a:buSzPts val="2060"/>
              <a:buFont typeface="Calibri"/>
              <a:buChar char="●"/>
            </a:pPr>
            <a:r>
              <a:rPr lang="en-GB" sz="2060">
                <a:latin typeface="Calibri"/>
                <a:ea typeface="Calibri"/>
                <a:cs typeface="Calibri"/>
                <a:sym typeface="Calibri"/>
              </a:rPr>
              <a:t>Unofficially been </a:t>
            </a:r>
            <a:r>
              <a:rPr lang="en-GB" sz="2060">
                <a:latin typeface="Calibri"/>
                <a:ea typeface="Calibri"/>
                <a:cs typeface="Calibri"/>
                <a:sym typeface="Calibri"/>
              </a:rPr>
              <a:t>offered half of the money applied for - currently working out which site(s) we should prioritise. </a:t>
            </a:r>
            <a:endParaRPr sz="2060">
              <a:latin typeface="Calibri"/>
              <a:ea typeface="Calibri"/>
              <a:cs typeface="Calibri"/>
              <a:sym typeface="Calibri"/>
            </a:endParaRPr>
          </a:p>
          <a:p>
            <a:pPr indent="0" lvl="0" marL="0" rtl="0" algn="l">
              <a:lnSpc>
                <a:spcPct val="100000"/>
              </a:lnSpc>
              <a:spcBef>
                <a:spcPts val="0"/>
              </a:spcBef>
              <a:spcAft>
                <a:spcPts val="0"/>
              </a:spcAft>
              <a:buNone/>
            </a:pPr>
            <a:r>
              <a:t/>
            </a:r>
            <a:endParaRPr sz="2060">
              <a:latin typeface="Calibri"/>
              <a:ea typeface="Calibri"/>
              <a:cs typeface="Calibri"/>
              <a:sym typeface="Calibri"/>
            </a:endParaRPr>
          </a:p>
          <a:p>
            <a:pPr indent="0" lvl="0" marL="0" rtl="0" algn="ctr">
              <a:lnSpc>
                <a:spcPct val="100000"/>
              </a:lnSpc>
              <a:spcBef>
                <a:spcPts val="0"/>
              </a:spcBef>
              <a:spcAft>
                <a:spcPts val="0"/>
              </a:spcAft>
              <a:buNone/>
            </a:pPr>
            <a:r>
              <a:rPr lang="en-GB" sz="2060">
                <a:latin typeface="Calibri"/>
                <a:ea typeface="Calibri"/>
                <a:cs typeface="Calibri"/>
                <a:sym typeface="Calibri"/>
              </a:rPr>
              <a:t>More info about the group on the website: </a:t>
            </a:r>
            <a:r>
              <a:rPr lang="en-GB" sz="2060" u="sng">
                <a:solidFill>
                  <a:schemeClr val="hlink"/>
                </a:solidFill>
                <a:latin typeface="Calibri"/>
                <a:ea typeface="Calibri"/>
                <a:cs typeface="Calibri"/>
                <a:sym typeface="Calibri"/>
                <a:hlinkClick r:id="rId4"/>
              </a:rPr>
              <a:t>https://www.croydoncommunityenergy.co.uk/</a:t>
            </a:r>
            <a:r>
              <a:rPr lang="en-GB" sz="2060">
                <a:latin typeface="Calibri"/>
                <a:ea typeface="Calibri"/>
                <a:cs typeface="Calibri"/>
                <a:sym typeface="Calibri"/>
              </a:rPr>
              <a:t> </a:t>
            </a:r>
            <a:endParaRPr sz="2060">
              <a:latin typeface="Calibri"/>
              <a:ea typeface="Calibri"/>
              <a:cs typeface="Calibri"/>
              <a:sym typeface="Calibri"/>
            </a:endParaRPr>
          </a:p>
        </p:txBody>
      </p:sp>
      <p:sp>
        <p:nvSpPr>
          <p:cNvPr id="194" name="Google Shape;194;g10d12806ce5_0_3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95" name="Google Shape;195;g10d12806ce5_0_35"/>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0d12806ce5_0_26"/>
          <p:cNvSpPr txBox="1"/>
          <p:nvPr>
            <p:ph type="title"/>
          </p:nvPr>
        </p:nvSpPr>
        <p:spPr>
          <a:xfrm>
            <a:off x="628650" y="87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Sustainable Thornton Heath Hub</a:t>
            </a:r>
            <a:endParaRPr>
              <a:solidFill>
                <a:srgbClr val="38761D"/>
              </a:solidFill>
              <a:latin typeface="Calibri"/>
              <a:ea typeface="Calibri"/>
              <a:cs typeface="Calibri"/>
              <a:sym typeface="Calibri"/>
            </a:endParaRPr>
          </a:p>
        </p:txBody>
      </p:sp>
      <p:pic>
        <p:nvPicPr>
          <p:cNvPr id="201" name="Google Shape;201;g10d12806ce5_0_26"/>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202" name="Google Shape;202;g10d12806ce5_0_26"/>
          <p:cNvSpPr txBox="1"/>
          <p:nvPr>
            <p:ph idx="1" type="body"/>
          </p:nvPr>
        </p:nvSpPr>
        <p:spPr>
          <a:xfrm>
            <a:off x="214600" y="745900"/>
            <a:ext cx="8559000" cy="3450900"/>
          </a:xfrm>
          <a:prstGeom prst="rect">
            <a:avLst/>
          </a:prstGeom>
          <a:noFill/>
          <a:ln>
            <a:noFill/>
          </a:ln>
        </p:spPr>
        <p:txBody>
          <a:bodyPr anchorCtr="0" anchor="t" bIns="34275" lIns="68575" spcFirstLastPara="1" rIns="68575" wrap="square" tIns="34275">
            <a:noAutofit/>
          </a:bodyPr>
          <a:lstStyle/>
          <a:p>
            <a:pPr indent="-336550" lvl="0" marL="596900" rtl="0" algn="l">
              <a:lnSpc>
                <a:spcPct val="105000"/>
              </a:lnSpc>
              <a:spcBef>
                <a:spcPts val="1200"/>
              </a:spcBef>
              <a:spcAft>
                <a:spcPts val="0"/>
              </a:spcAft>
              <a:buSzPts val="1700"/>
              <a:buFont typeface="Calibri"/>
              <a:buChar char="●"/>
            </a:pPr>
            <a:r>
              <a:rPr lang="en-GB" sz="1788">
                <a:latin typeface="Calibri"/>
                <a:ea typeface="Calibri"/>
                <a:cs typeface="Calibri"/>
                <a:sym typeface="Calibri"/>
              </a:rPr>
              <a:t>What, when and where? </a:t>
            </a:r>
            <a:endParaRPr sz="1788">
              <a:latin typeface="Calibri"/>
              <a:ea typeface="Calibri"/>
              <a:cs typeface="Calibri"/>
              <a:sym typeface="Calibri"/>
            </a:endParaRPr>
          </a:p>
          <a:p>
            <a:pPr indent="-336550" lvl="0" marL="596900" rtl="0" algn="l">
              <a:lnSpc>
                <a:spcPct val="105000"/>
              </a:lnSpc>
              <a:spcBef>
                <a:spcPts val="0"/>
              </a:spcBef>
              <a:spcAft>
                <a:spcPts val="0"/>
              </a:spcAft>
              <a:buSzPts val="1700"/>
              <a:buFont typeface="Calibri"/>
              <a:buChar char="●"/>
            </a:pPr>
            <a:r>
              <a:rPr lang="en-GB" sz="1788">
                <a:latin typeface="Calibri"/>
                <a:ea typeface="Calibri"/>
                <a:cs typeface="Calibri"/>
                <a:sym typeface="Calibri"/>
              </a:rPr>
              <a:t>Promotion </a:t>
            </a:r>
            <a:endParaRPr sz="1788">
              <a:latin typeface="Calibri"/>
              <a:ea typeface="Calibri"/>
              <a:cs typeface="Calibri"/>
              <a:sym typeface="Calibri"/>
            </a:endParaRPr>
          </a:p>
          <a:p>
            <a:pPr indent="-336550" lvl="0" marL="596900" rtl="0" algn="l">
              <a:lnSpc>
                <a:spcPct val="105000"/>
              </a:lnSpc>
              <a:spcBef>
                <a:spcPts val="0"/>
              </a:spcBef>
              <a:spcAft>
                <a:spcPts val="0"/>
              </a:spcAft>
              <a:buSzPts val="1700"/>
              <a:buFont typeface="Calibri"/>
              <a:buChar char="●"/>
            </a:pPr>
            <a:r>
              <a:rPr lang="en-GB" sz="1788">
                <a:latin typeface="Calibri"/>
                <a:ea typeface="Calibri"/>
                <a:cs typeface="Calibri"/>
                <a:sym typeface="Calibri"/>
              </a:rPr>
              <a:t>Volunteers needed: </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Fixing electronics &amp; electricals </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Leafleting</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Fixing clothes (people need to have be willing to bring their own machine and equipment) </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Refreshment serving (hot drinks) </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Other roles such as cajoling people outside to come in and take a look, feedback gatherers (inc. via video clips), and helping with tables such as kids’ activities and item swaps. </a:t>
            </a:r>
            <a:endParaRPr sz="1788">
              <a:latin typeface="Calibri"/>
              <a:ea typeface="Calibri"/>
              <a:cs typeface="Calibri"/>
              <a:sym typeface="Calibri"/>
            </a:endParaRPr>
          </a:p>
          <a:p>
            <a:pPr indent="-318689" lvl="1" marL="914400" rtl="0" algn="l">
              <a:lnSpc>
                <a:spcPct val="105000"/>
              </a:lnSpc>
              <a:spcBef>
                <a:spcPts val="0"/>
              </a:spcBef>
              <a:spcAft>
                <a:spcPts val="0"/>
              </a:spcAft>
              <a:buSzPts val="1419"/>
              <a:buFont typeface="Calibri"/>
              <a:buChar char="○"/>
            </a:pPr>
            <a:r>
              <a:rPr lang="en-GB" sz="1788">
                <a:latin typeface="Calibri"/>
                <a:ea typeface="Calibri"/>
                <a:cs typeface="Calibri"/>
                <a:sym typeface="Calibri"/>
              </a:rPr>
              <a:t>Communications (including social media) – could be STH MC post. </a:t>
            </a:r>
            <a:endParaRPr sz="1788">
              <a:latin typeface="Calibri"/>
              <a:ea typeface="Calibri"/>
              <a:cs typeface="Calibri"/>
              <a:sym typeface="Calibri"/>
            </a:endParaRPr>
          </a:p>
          <a:p>
            <a:pPr indent="-336550" lvl="0" marL="596900" rtl="0" algn="l">
              <a:lnSpc>
                <a:spcPct val="105000"/>
              </a:lnSpc>
              <a:spcBef>
                <a:spcPts val="0"/>
              </a:spcBef>
              <a:spcAft>
                <a:spcPts val="0"/>
              </a:spcAft>
              <a:buSzPts val="1700"/>
              <a:buFont typeface="Calibri"/>
              <a:buChar char="●"/>
            </a:pPr>
            <a:r>
              <a:rPr lang="en-GB" sz="1788">
                <a:latin typeface="Calibri"/>
                <a:ea typeface="Calibri"/>
                <a:cs typeface="Calibri"/>
                <a:sym typeface="Calibri"/>
              </a:rPr>
              <a:t>Workshops / talks / Q&amp;A </a:t>
            </a:r>
            <a:endParaRPr sz="1788">
              <a:latin typeface="Calibri"/>
              <a:ea typeface="Calibri"/>
              <a:cs typeface="Calibri"/>
              <a:sym typeface="Calibri"/>
            </a:endParaRPr>
          </a:p>
          <a:p>
            <a:pPr indent="-336550" lvl="0" marL="596900" rtl="0" algn="l">
              <a:lnSpc>
                <a:spcPct val="105000"/>
              </a:lnSpc>
              <a:spcBef>
                <a:spcPts val="0"/>
              </a:spcBef>
              <a:spcAft>
                <a:spcPts val="0"/>
              </a:spcAft>
              <a:buSzPts val="1700"/>
              <a:buFont typeface="Calibri"/>
              <a:buChar char="●"/>
            </a:pPr>
            <a:r>
              <a:rPr lang="en-GB" sz="1788">
                <a:latin typeface="Calibri"/>
                <a:ea typeface="Calibri"/>
                <a:cs typeface="Calibri"/>
                <a:sym typeface="Calibri"/>
              </a:rPr>
              <a:t>Email </a:t>
            </a:r>
            <a:r>
              <a:rPr lang="en-GB" sz="1788" u="sng">
                <a:solidFill>
                  <a:schemeClr val="hlink"/>
                </a:solidFill>
                <a:latin typeface="Calibri"/>
                <a:ea typeface="Calibri"/>
                <a:cs typeface="Calibri"/>
                <a:sym typeface="Calibri"/>
                <a:hlinkClick r:id="rId4"/>
              </a:rPr>
              <a:t>sustainablethorntonheath@gmail.com</a:t>
            </a:r>
            <a:r>
              <a:rPr lang="en-GB" sz="1788">
                <a:latin typeface="Calibri"/>
                <a:ea typeface="Calibri"/>
                <a:cs typeface="Calibri"/>
                <a:sym typeface="Calibri"/>
              </a:rPr>
              <a:t> for more info!</a:t>
            </a:r>
            <a:endParaRPr sz="1788">
              <a:latin typeface="Calibri"/>
              <a:ea typeface="Calibri"/>
              <a:cs typeface="Calibri"/>
              <a:sym typeface="Calibri"/>
            </a:endParaRPr>
          </a:p>
        </p:txBody>
      </p:sp>
      <p:pic>
        <p:nvPicPr>
          <p:cNvPr id="203" name="Google Shape;203;g10d12806ce5_0_26"/>
          <p:cNvPicPr preferRelativeResize="0"/>
          <p:nvPr/>
        </p:nvPicPr>
        <p:blipFill>
          <a:blip r:embed="rId5">
            <a:alphaModFix/>
          </a:blip>
          <a:stretch>
            <a:fillRect/>
          </a:stretch>
        </p:blipFill>
        <p:spPr>
          <a:xfrm>
            <a:off x="5415350" y="646850"/>
            <a:ext cx="1565101" cy="1519124"/>
          </a:xfrm>
          <a:prstGeom prst="rect">
            <a:avLst/>
          </a:prstGeom>
          <a:noFill/>
          <a:ln>
            <a:noFill/>
          </a:ln>
        </p:spPr>
      </p:pic>
      <p:sp>
        <p:nvSpPr>
          <p:cNvPr id="204" name="Google Shape;204;g10d12806ce5_0_2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05" name="Google Shape;205;g10d12806ce5_0_2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0d12806ce5_0_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Any Other Business (AOB)</a:t>
            </a:r>
            <a:endParaRPr>
              <a:solidFill>
                <a:srgbClr val="38761D"/>
              </a:solidFill>
              <a:latin typeface="Calibri"/>
              <a:ea typeface="Calibri"/>
              <a:cs typeface="Calibri"/>
              <a:sym typeface="Calibri"/>
            </a:endParaRPr>
          </a:p>
        </p:txBody>
      </p:sp>
      <p:pic>
        <p:nvPicPr>
          <p:cNvPr id="211" name="Google Shape;211;g10d12806ce5_0_43"/>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212" name="Google Shape;212;g10d12806ce5_0_43"/>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Char char="●"/>
            </a:pPr>
            <a:r>
              <a:rPr lang="en-GB" sz="2400">
                <a:latin typeface="Calibri"/>
                <a:ea typeface="Calibri"/>
                <a:cs typeface="Calibri"/>
                <a:sym typeface="Calibri"/>
              </a:rPr>
              <a:t>Change is Here talk by Croydon Living Streets - 24th January at 18:30pm - sign up </a:t>
            </a:r>
            <a:r>
              <a:rPr lang="en-GB" sz="2400" u="sng">
                <a:solidFill>
                  <a:schemeClr val="hlink"/>
                </a:solidFill>
                <a:latin typeface="Calibri"/>
                <a:ea typeface="Calibri"/>
                <a:cs typeface="Calibri"/>
                <a:sym typeface="Calibri"/>
                <a:hlinkClick r:id="rId4"/>
              </a:rPr>
              <a:t>here</a:t>
            </a:r>
            <a:r>
              <a:rPr lang="en-GB" sz="2400">
                <a:latin typeface="Calibri"/>
                <a:ea typeface="Calibri"/>
                <a:cs typeface="Calibri"/>
                <a:sym typeface="Calibri"/>
              </a:rPr>
              <a:t>.</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Char char="●"/>
            </a:pPr>
            <a:r>
              <a:rPr lang="en-GB" sz="2400" u="sng">
                <a:solidFill>
                  <a:schemeClr val="hlink"/>
                </a:solidFill>
                <a:latin typeface="Calibri"/>
                <a:ea typeface="Calibri"/>
                <a:cs typeface="Calibri"/>
                <a:sym typeface="Calibri"/>
                <a:hlinkClick r:id="rId5"/>
              </a:rPr>
              <a:t>Climate Ed</a:t>
            </a:r>
            <a:r>
              <a:rPr lang="en-GB" sz="2400">
                <a:latin typeface="Calibri"/>
                <a:ea typeface="Calibri"/>
                <a:cs typeface="Calibri"/>
                <a:sym typeface="Calibri"/>
              </a:rPr>
              <a:t> is a charity that offers free education to children about climate change and climate literacy. They are keen to expand into South London especially Croydon and are looking for new volunteers to deliver workshops in school - apply </a:t>
            </a:r>
            <a:r>
              <a:rPr lang="en-GB" sz="2400" u="sng">
                <a:solidFill>
                  <a:schemeClr val="hlink"/>
                </a:solidFill>
                <a:latin typeface="Calibri"/>
                <a:ea typeface="Calibri"/>
                <a:cs typeface="Calibri"/>
                <a:sym typeface="Calibri"/>
                <a:hlinkClick r:id="rId6"/>
              </a:rPr>
              <a:t>here</a:t>
            </a:r>
            <a:r>
              <a:rPr lang="en-GB" sz="2400">
                <a:latin typeface="Calibri"/>
                <a:ea typeface="Calibri"/>
                <a:cs typeface="Calibri"/>
                <a:sym typeface="Calibri"/>
              </a:rPr>
              <a:t>.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Char char="●"/>
            </a:pPr>
            <a:r>
              <a:rPr lang="en-GB" sz="2400">
                <a:latin typeface="Calibri"/>
                <a:ea typeface="Calibri"/>
                <a:cs typeface="Calibri"/>
                <a:sym typeface="Calibri"/>
              </a:rPr>
              <a:t>Newsletter is firing back up again! Please let us know if you would like to contribute.</a:t>
            </a:r>
            <a:endParaRPr sz="2400">
              <a:latin typeface="Calibri"/>
              <a:ea typeface="Calibri"/>
              <a:cs typeface="Calibri"/>
              <a:sym typeface="Calibri"/>
            </a:endParaRPr>
          </a:p>
        </p:txBody>
      </p:sp>
      <p:sp>
        <p:nvSpPr>
          <p:cNvPr id="213" name="Google Shape;213;g10d12806ce5_0_43"/>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14" name="Google Shape;214;g10d12806ce5_0_43"/>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type="title"/>
          </p:nvPr>
        </p:nvSpPr>
        <p:spPr>
          <a:xfrm>
            <a:off x="407550" y="903900"/>
            <a:ext cx="8328900" cy="3817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Wednesday 9th February 2022</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18:30 - 19:30</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join using this link: </a:t>
            </a:r>
            <a:r>
              <a:rPr lang="en-GB" sz="2770" u="sng">
                <a:solidFill>
                  <a:schemeClr val="hlink"/>
                </a:solidFill>
                <a:latin typeface="Calibri"/>
                <a:ea typeface="Calibri"/>
                <a:cs typeface="Calibri"/>
                <a:sym typeface="Calibri"/>
                <a:hlinkClick r:id="rId3"/>
              </a:rPr>
              <a:t>https://chat.whatsapp.com/DlJKqszwLQb8aPagYzJ9qH</a:t>
            </a:r>
            <a:r>
              <a:rPr lang="en-GB" sz="2770">
                <a:latin typeface="Calibri"/>
                <a:ea typeface="Calibri"/>
                <a:cs typeface="Calibri"/>
                <a:sym typeface="Calibri"/>
              </a:rPr>
              <a:t> </a:t>
            </a:r>
            <a:endParaRPr sz="2770">
              <a:latin typeface="Calibri"/>
              <a:ea typeface="Calibri"/>
              <a:cs typeface="Calibri"/>
              <a:sym typeface="Calibri"/>
            </a:endParaRPr>
          </a:p>
        </p:txBody>
      </p:sp>
      <p:pic>
        <p:nvPicPr>
          <p:cNvPr id="220" name="Google Shape;220;p10"/>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221" name="Google Shape;221;p1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22" name="Google Shape;222;p1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Housekeeping Rules</a:t>
            </a:r>
            <a:endParaRPr>
              <a:solidFill>
                <a:srgbClr val="38761D"/>
              </a:solidFill>
              <a:latin typeface="Calibri"/>
              <a:ea typeface="Calibri"/>
              <a:cs typeface="Calibri"/>
              <a:sym typeface="Calibri"/>
            </a:endParaRPr>
          </a:p>
        </p:txBody>
      </p:sp>
      <p:sp>
        <p:nvSpPr>
          <p:cNvPr id="68" name="Google Shape;68;p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Aim for 2 minutes when discussing ideas</a:t>
            </a:r>
            <a:endParaRPr sz="2400">
              <a:latin typeface="Calibri"/>
              <a:ea typeface="Calibri"/>
              <a:cs typeface="Calibri"/>
              <a:sym typeface="Calibri"/>
            </a:endParaRPr>
          </a:p>
          <a:p>
            <a:pPr indent="0" lvl="0" marL="13716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Be respectful of everyone</a:t>
            </a:r>
            <a:endParaRPr sz="2400">
              <a:latin typeface="Calibri"/>
              <a:ea typeface="Calibri"/>
              <a:cs typeface="Calibri"/>
              <a:sym typeface="Calibri"/>
            </a:endParaRPr>
          </a:p>
          <a:p>
            <a:pPr indent="0" lvl="0" marL="13716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Remain non-party political</a:t>
            </a:r>
            <a:endParaRPr sz="2400">
              <a:latin typeface="Calibri"/>
              <a:ea typeface="Calibri"/>
              <a:cs typeface="Calibri"/>
              <a:sym typeface="Calibri"/>
            </a:endParaRPr>
          </a:p>
          <a:p>
            <a:pPr indent="0" lvl="0" marL="13716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Try to stay on topic as much as possible!</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p:txBody>
      </p:sp>
      <p:sp>
        <p:nvSpPr>
          <p:cNvPr id="69" name="Google Shape;69;p2"/>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pic>
        <p:nvPicPr>
          <p:cNvPr id="70" name="Google Shape;70;p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1" name="Google Shape;71;p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f1884d770c_0_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77" name="Google Shape;77;gf1884d770c_0_10"/>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lnSpcReduction="20000"/>
          </a:bodyPr>
          <a:lstStyle/>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Welcome (5 mins)</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What is CCA’s vision? (10 mins)</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Croydon Mayoral Campaign (15 mins)</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Clean Air for Kids Campaign (10 mins)</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Croydon Community Energy update (5 mins)</a:t>
            </a:r>
            <a:endParaRPr sz="2400">
              <a:latin typeface="Calibri"/>
              <a:ea typeface="Calibri"/>
              <a:cs typeface="Calibri"/>
              <a:sym typeface="Calibri"/>
            </a:endParaRPr>
          </a:p>
          <a:p>
            <a:pPr indent="0" lvl="0" marL="457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lang="en-GB" sz="2400">
                <a:latin typeface="Calibri"/>
                <a:ea typeface="Calibri"/>
                <a:cs typeface="Calibri"/>
                <a:sym typeface="Calibri"/>
              </a:rPr>
              <a:t>Sustainable Thornton Heath Hub (5 mins)</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AOB </a:t>
            </a:r>
            <a:endParaRPr sz="2400">
              <a:latin typeface="Calibri"/>
              <a:ea typeface="Calibri"/>
              <a:cs typeface="Calibri"/>
              <a:sym typeface="Calibri"/>
            </a:endParaRPr>
          </a:p>
        </p:txBody>
      </p:sp>
      <p:pic>
        <p:nvPicPr>
          <p:cNvPr id="78" name="Google Shape;78;gf1884d770c_0_1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9" name="Google Shape;79;gf1884d770c_0_1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80" name="Google Shape;80;gf1884d770c_0_1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0d12806ce5_0_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Welcome &amp; Happy New Year!</a:t>
            </a:r>
            <a:endParaRPr>
              <a:solidFill>
                <a:srgbClr val="38761D"/>
              </a:solidFill>
              <a:latin typeface="Calibri"/>
              <a:ea typeface="Calibri"/>
              <a:cs typeface="Calibri"/>
              <a:sym typeface="Calibri"/>
            </a:endParaRPr>
          </a:p>
        </p:txBody>
      </p:sp>
      <p:sp>
        <p:nvSpPr>
          <p:cNvPr id="86" name="Google Shape;86;g10d12806ce5_0_0"/>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GB" sz="2400">
                <a:latin typeface="Calibri"/>
                <a:ea typeface="Calibri"/>
                <a:cs typeface="Calibri"/>
                <a:sym typeface="Calibri"/>
              </a:rPr>
              <a:t>Discussion / write in chat:</a:t>
            </a:r>
            <a:endParaRPr sz="2400">
              <a:latin typeface="Calibri"/>
              <a:ea typeface="Calibri"/>
              <a:cs typeface="Calibri"/>
              <a:sym typeface="Calibri"/>
            </a:endParaRPr>
          </a:p>
          <a:p>
            <a:pPr indent="0" lvl="0" marL="0" rtl="0" algn="l">
              <a:lnSpc>
                <a:spcPct val="90000"/>
              </a:lnSpc>
              <a:spcBef>
                <a:spcPts val="0"/>
              </a:spcBef>
              <a:spcAft>
                <a:spcPts val="0"/>
              </a:spcAft>
              <a:buNone/>
            </a:pPr>
            <a:r>
              <a:t/>
            </a:r>
            <a:endParaRPr sz="2400">
              <a:latin typeface="Calibri"/>
              <a:ea typeface="Calibri"/>
              <a:cs typeface="Calibri"/>
              <a:sym typeface="Calibri"/>
            </a:endParaRPr>
          </a:p>
          <a:p>
            <a:pPr indent="0" lvl="0" marL="0" rtl="0" algn="l">
              <a:lnSpc>
                <a:spcPct val="90000"/>
              </a:lnSpc>
              <a:spcBef>
                <a:spcPts val="0"/>
              </a:spcBef>
              <a:spcAft>
                <a:spcPts val="0"/>
              </a:spcAft>
              <a:buNone/>
            </a:pPr>
            <a:r>
              <a:rPr b="1" lang="en-GB" sz="2400">
                <a:latin typeface="Calibri"/>
                <a:ea typeface="Calibri"/>
                <a:cs typeface="Calibri"/>
                <a:sym typeface="Calibri"/>
              </a:rPr>
              <a:t>Do you have any links we might work with e.g. faith groups, businesses -private and public sector, schools, charities etc?</a:t>
            </a:r>
            <a:endParaRPr b="1" sz="2400">
              <a:latin typeface="Calibri"/>
              <a:ea typeface="Calibri"/>
              <a:cs typeface="Calibri"/>
              <a:sym typeface="Calibri"/>
            </a:endParaRPr>
          </a:p>
        </p:txBody>
      </p:sp>
      <p:pic>
        <p:nvPicPr>
          <p:cNvPr id="87" name="Google Shape;87;g10d12806ce5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88" name="Google Shape;88;g10d12806ce5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89" name="Google Shape;89;g10d12806ce5_0_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0d12806ce5_0_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CCA’s Vision &amp; Values</a:t>
            </a:r>
            <a:endParaRPr>
              <a:solidFill>
                <a:srgbClr val="38761D"/>
              </a:solidFill>
              <a:latin typeface="Calibri"/>
              <a:ea typeface="Calibri"/>
              <a:cs typeface="Calibri"/>
              <a:sym typeface="Calibri"/>
            </a:endParaRPr>
          </a:p>
        </p:txBody>
      </p:sp>
      <p:pic>
        <p:nvPicPr>
          <p:cNvPr id="95" name="Google Shape;95;g10d12806ce5_0_7"/>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pic>
        <p:nvPicPr>
          <p:cNvPr id="96" name="Google Shape;96;g10d12806ce5_0_7"/>
          <p:cNvPicPr preferRelativeResize="0"/>
          <p:nvPr/>
        </p:nvPicPr>
        <p:blipFill>
          <a:blip r:embed="rId4">
            <a:alphaModFix/>
          </a:blip>
          <a:stretch>
            <a:fillRect/>
          </a:stretch>
        </p:blipFill>
        <p:spPr>
          <a:xfrm>
            <a:off x="3250075" y="1005525"/>
            <a:ext cx="5443525" cy="3955850"/>
          </a:xfrm>
          <a:prstGeom prst="rect">
            <a:avLst/>
          </a:prstGeom>
          <a:noFill/>
          <a:ln>
            <a:noFill/>
          </a:ln>
        </p:spPr>
      </p:pic>
      <p:sp>
        <p:nvSpPr>
          <p:cNvPr id="97" name="Google Shape;97;g10d12806ce5_0_7"/>
          <p:cNvSpPr txBox="1"/>
          <p:nvPr>
            <p:ph idx="1" type="body"/>
          </p:nvPr>
        </p:nvSpPr>
        <p:spPr>
          <a:xfrm>
            <a:off x="628650" y="1181800"/>
            <a:ext cx="2546100" cy="3450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GB" sz="2400">
                <a:latin typeface="Calibri"/>
                <a:ea typeface="Calibri"/>
                <a:cs typeface="Calibri"/>
                <a:sym typeface="Calibri"/>
              </a:rPr>
              <a:t>We have now written a constitution, which will be published on the website soon. </a:t>
            </a:r>
            <a:endParaRPr b="1" sz="2400">
              <a:latin typeface="Calibri"/>
              <a:ea typeface="Calibri"/>
              <a:cs typeface="Calibri"/>
              <a:sym typeface="Calibri"/>
            </a:endParaRPr>
          </a:p>
        </p:txBody>
      </p:sp>
      <p:sp>
        <p:nvSpPr>
          <p:cNvPr id="98" name="Google Shape;98;g10d12806ce5_0_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g10adc666000_0_4"/>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04" name="Google Shape;104;g10adc666000_0_4"/>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t>Croydon Climate Action Meetup - 12th January 2022</a:t>
            </a:r>
            <a:endParaRPr/>
          </a:p>
        </p:txBody>
      </p:sp>
      <p:pic>
        <p:nvPicPr>
          <p:cNvPr id="105" name="Google Shape;105;g10adc666000_0_4"/>
          <p:cNvPicPr preferRelativeResize="0"/>
          <p:nvPr/>
        </p:nvPicPr>
        <p:blipFill>
          <a:blip r:embed="rId4">
            <a:alphaModFix/>
          </a:blip>
          <a:stretch>
            <a:fillRect/>
          </a:stretch>
        </p:blipFill>
        <p:spPr>
          <a:xfrm>
            <a:off x="1648950" y="145878"/>
            <a:ext cx="5270706" cy="4851750"/>
          </a:xfrm>
          <a:prstGeom prst="rect">
            <a:avLst/>
          </a:prstGeom>
          <a:noFill/>
          <a:ln>
            <a:noFill/>
          </a:ln>
        </p:spPr>
      </p:pic>
      <p:sp>
        <p:nvSpPr>
          <p:cNvPr id="106" name="Google Shape;106;g10adc666000_0_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08f7e03e69_1_0"/>
          <p:cNvSpPr txBox="1"/>
          <p:nvPr>
            <p:ph type="title"/>
          </p:nvPr>
        </p:nvSpPr>
        <p:spPr>
          <a:xfrm>
            <a:off x="628650" y="293669"/>
            <a:ext cx="7886700" cy="994200"/>
          </a:xfrm>
          <a:prstGeom prst="rect">
            <a:avLst/>
          </a:prstGeom>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lang="en-GB">
                <a:solidFill>
                  <a:srgbClr val="38761D"/>
                </a:solidFill>
                <a:latin typeface="Calibri"/>
                <a:ea typeface="Calibri"/>
                <a:cs typeface="Calibri"/>
                <a:sym typeface="Calibri"/>
              </a:rPr>
              <a:t>What does Croydon Climate Action stand for?</a:t>
            </a:r>
            <a:endParaRPr>
              <a:solidFill>
                <a:srgbClr val="38761D"/>
              </a:solidFill>
              <a:latin typeface="Calibri"/>
              <a:ea typeface="Calibri"/>
              <a:cs typeface="Calibri"/>
              <a:sym typeface="Calibri"/>
            </a:endParaRPr>
          </a:p>
        </p:txBody>
      </p:sp>
      <p:sp>
        <p:nvSpPr>
          <p:cNvPr id="112" name="Google Shape;112;g108f7e03e69_1_0"/>
          <p:cNvSpPr txBox="1"/>
          <p:nvPr>
            <p:ph idx="1" type="body"/>
          </p:nvPr>
        </p:nvSpPr>
        <p:spPr>
          <a:xfrm>
            <a:off x="628650" y="1128350"/>
            <a:ext cx="7886700" cy="3628800"/>
          </a:xfrm>
          <a:prstGeom prst="rect">
            <a:avLst/>
          </a:prstGeom>
        </p:spPr>
        <p:txBody>
          <a:bodyPr anchorCtr="0" anchor="t" bIns="34275" lIns="68575" spcFirstLastPara="1" rIns="68575" wrap="square" tIns="34275">
            <a:noAutofit/>
          </a:bodyPr>
          <a:lstStyle/>
          <a:p>
            <a:pPr indent="0" lvl="0" marL="0" rtl="0" algn="l">
              <a:lnSpc>
                <a:spcPct val="95000"/>
              </a:lnSpc>
              <a:spcBef>
                <a:spcPts val="1200"/>
              </a:spcBef>
              <a:spcAft>
                <a:spcPts val="0"/>
              </a:spcAft>
              <a:buSzPts val="275"/>
              <a:buNone/>
            </a:pPr>
            <a:r>
              <a:rPr b="1" lang="en-GB" sz="1350">
                <a:latin typeface="Calibri"/>
                <a:ea typeface="Calibri"/>
                <a:cs typeface="Calibri"/>
                <a:sym typeface="Calibri"/>
              </a:rPr>
              <a:t>Our CCA Vision - Real and rapid reductions in carbon emissions - why? </a:t>
            </a:r>
            <a:endParaRPr b="1" sz="1350">
              <a:latin typeface="Calibri"/>
              <a:ea typeface="Calibri"/>
              <a:cs typeface="Calibri"/>
              <a:sym typeface="Calibri"/>
            </a:endParaRPr>
          </a:p>
          <a:p>
            <a:pPr indent="-314325" lvl="0" marL="457200" rtl="0" algn="l">
              <a:lnSpc>
                <a:spcPct val="95000"/>
              </a:lnSpc>
              <a:spcBef>
                <a:spcPts val="1200"/>
              </a:spcBef>
              <a:spcAft>
                <a:spcPts val="0"/>
              </a:spcAft>
              <a:buClr>
                <a:schemeClr val="dk2"/>
              </a:buClr>
              <a:buSzPts val="1350"/>
              <a:buFont typeface="Helvetica Neue"/>
              <a:buChar char="●"/>
            </a:pPr>
            <a:r>
              <a:rPr lang="en-GB" sz="1350">
                <a:latin typeface="Calibri"/>
                <a:ea typeface="Calibri"/>
                <a:cs typeface="Calibri"/>
                <a:sym typeface="Calibri"/>
              </a:rPr>
              <a:t>We refer to real and rapid emissions reductions rather than Net Zero or offsets - Net zero is controversial, but really </a:t>
            </a:r>
            <a:r>
              <a:rPr b="1" lang="en-GB" sz="1350">
                <a:latin typeface="Calibri"/>
                <a:ea typeface="Calibri"/>
                <a:cs typeface="Calibri"/>
                <a:sym typeface="Calibri"/>
              </a:rPr>
              <a:t>what’s important is the pathway.</a:t>
            </a:r>
            <a:r>
              <a:rPr lang="en-GB" sz="1350">
                <a:latin typeface="Calibri"/>
                <a:ea typeface="Calibri"/>
                <a:cs typeface="Calibri"/>
                <a:sym typeface="Calibri"/>
              </a:rPr>
              <a:t> There must be real emission reductions to as close to zero as possible as quickly as possible. Anything other than that shifts burden of emissions reductions elsewhere, or distracts from making real emissions cuts. Things like CCS, offsetting, nature based solutions, geoengineering etc. can distract from real emissions cuts and create massive environmental and human rights dangers.</a:t>
            </a:r>
            <a:endParaRPr sz="1350">
              <a:latin typeface="Calibri"/>
              <a:ea typeface="Calibri"/>
              <a:cs typeface="Calibri"/>
              <a:sym typeface="Calibri"/>
            </a:endParaRPr>
          </a:p>
          <a:p>
            <a:pPr indent="0" lvl="0" marL="0" rtl="0" algn="l">
              <a:lnSpc>
                <a:spcPct val="95000"/>
              </a:lnSpc>
              <a:spcBef>
                <a:spcPts val="1200"/>
              </a:spcBef>
              <a:spcAft>
                <a:spcPts val="0"/>
              </a:spcAft>
              <a:buSzPts val="275"/>
              <a:buNone/>
            </a:pPr>
            <a:r>
              <a:rPr b="1" lang="en-GB" sz="1350">
                <a:latin typeface="Calibri"/>
                <a:ea typeface="Calibri"/>
                <a:cs typeface="Calibri"/>
                <a:sym typeface="Calibri"/>
              </a:rPr>
              <a:t>Our CCA Values - we believe in Climate Justice (link to presentation </a:t>
            </a:r>
            <a:r>
              <a:rPr b="1" lang="en-GB" sz="1350" u="sng">
                <a:solidFill>
                  <a:schemeClr val="hlink"/>
                </a:solidFill>
                <a:latin typeface="Calibri"/>
                <a:ea typeface="Calibri"/>
                <a:cs typeface="Calibri"/>
                <a:sym typeface="Calibri"/>
                <a:hlinkClick r:id="rId3"/>
              </a:rPr>
              <a:t>here</a:t>
            </a:r>
            <a:r>
              <a:rPr b="1" lang="en-GB" sz="1350">
                <a:latin typeface="Calibri"/>
                <a:ea typeface="Calibri"/>
                <a:cs typeface="Calibri"/>
                <a:sym typeface="Calibri"/>
              </a:rPr>
              <a:t>)</a:t>
            </a:r>
            <a:endParaRPr b="1" sz="1350">
              <a:latin typeface="Calibri"/>
              <a:ea typeface="Calibri"/>
              <a:cs typeface="Calibri"/>
              <a:sym typeface="Calibri"/>
            </a:endParaRPr>
          </a:p>
          <a:p>
            <a:pPr indent="-314325" lvl="0" marL="457200" rtl="0" algn="l">
              <a:lnSpc>
                <a:spcPct val="95000"/>
              </a:lnSpc>
              <a:spcBef>
                <a:spcPts val="1200"/>
              </a:spcBef>
              <a:spcAft>
                <a:spcPts val="0"/>
              </a:spcAft>
              <a:buClr>
                <a:schemeClr val="dk2"/>
              </a:buClr>
              <a:buSzPts val="1350"/>
              <a:buFont typeface="Calibri"/>
              <a:buChar char="●"/>
            </a:pPr>
            <a:r>
              <a:rPr lang="en-GB" sz="1350">
                <a:latin typeface="Calibri"/>
                <a:ea typeface="Calibri"/>
                <a:cs typeface="Calibri"/>
                <a:sym typeface="Calibri"/>
              </a:rPr>
              <a:t>We need to look through a climate justice lens at the kinds of things we’re campaigning on. We can do this by asking ourselves some key questions... </a:t>
            </a:r>
            <a:endParaRPr sz="1350">
              <a:latin typeface="Calibri"/>
              <a:ea typeface="Calibri"/>
              <a:cs typeface="Calibri"/>
              <a:sym typeface="Calibri"/>
            </a:endParaRPr>
          </a:p>
          <a:p>
            <a:pPr indent="-314325" lvl="0" marL="457200" rtl="0" algn="l">
              <a:lnSpc>
                <a:spcPct val="95000"/>
              </a:lnSpc>
              <a:spcBef>
                <a:spcPts val="0"/>
              </a:spcBef>
              <a:spcAft>
                <a:spcPts val="0"/>
              </a:spcAft>
              <a:buClr>
                <a:schemeClr val="dk2"/>
              </a:buClr>
              <a:buSzPts val="1350"/>
              <a:buFont typeface="Calibri"/>
              <a:buChar char="●"/>
            </a:pPr>
            <a:r>
              <a:rPr lang="en-GB" sz="1350">
                <a:latin typeface="Calibri"/>
                <a:ea typeface="Calibri"/>
                <a:cs typeface="Calibri"/>
                <a:sym typeface="Calibri"/>
              </a:rPr>
              <a:t>How might the changes in what we’re campaigning for, impact on Black, brown and ethnic minority people? On people on low incomes or in poorer communities? On LGBTQ+ people? On disabled people? What will the impact of the change be further afield? Is there anything we’re not considering? How can we make sure all people are impacted positively and that we mitigate any unintended consequences?</a:t>
            </a:r>
            <a:endParaRPr sz="1350">
              <a:latin typeface="Calibri"/>
              <a:ea typeface="Calibri"/>
              <a:cs typeface="Calibri"/>
              <a:sym typeface="Calibri"/>
            </a:endParaRPr>
          </a:p>
          <a:p>
            <a:pPr indent="-314325" lvl="0" marL="457200" rtl="0" algn="l">
              <a:lnSpc>
                <a:spcPct val="95000"/>
              </a:lnSpc>
              <a:spcBef>
                <a:spcPts val="0"/>
              </a:spcBef>
              <a:spcAft>
                <a:spcPts val="0"/>
              </a:spcAft>
              <a:buClr>
                <a:schemeClr val="dk2"/>
              </a:buClr>
              <a:buSzPts val="1350"/>
              <a:buFont typeface="Calibri"/>
              <a:buChar char="●"/>
            </a:pPr>
            <a:r>
              <a:rPr lang="en-GB" sz="1350">
                <a:latin typeface="Calibri"/>
                <a:ea typeface="Calibri"/>
                <a:cs typeface="Calibri"/>
                <a:sym typeface="Calibri"/>
              </a:rPr>
              <a:t>Let’s look through this lens at the Mayoral pledge and the Clean Air for Kids Campaign to follow.</a:t>
            </a:r>
            <a:endParaRPr sz="1350">
              <a:latin typeface="Calibri"/>
              <a:ea typeface="Calibri"/>
              <a:cs typeface="Calibri"/>
              <a:sym typeface="Calibri"/>
            </a:endParaRPr>
          </a:p>
          <a:p>
            <a:pPr indent="0" lvl="0" marL="0" rtl="0" algn="l">
              <a:lnSpc>
                <a:spcPct val="95000"/>
              </a:lnSpc>
              <a:spcBef>
                <a:spcPts val="1200"/>
              </a:spcBef>
              <a:spcAft>
                <a:spcPts val="0"/>
              </a:spcAft>
              <a:buSzPts val="275"/>
              <a:buNone/>
            </a:pPr>
            <a:r>
              <a:t/>
            </a:r>
            <a:endParaRPr b="1" sz="1350">
              <a:latin typeface="Calibri"/>
              <a:ea typeface="Calibri"/>
              <a:cs typeface="Calibri"/>
              <a:sym typeface="Calibri"/>
            </a:endParaRPr>
          </a:p>
          <a:p>
            <a:pPr indent="0" lvl="0" marL="0" rtl="0" algn="l">
              <a:lnSpc>
                <a:spcPct val="95000"/>
              </a:lnSpc>
              <a:spcBef>
                <a:spcPts val="1200"/>
              </a:spcBef>
              <a:spcAft>
                <a:spcPts val="0"/>
              </a:spcAft>
              <a:buSzPts val="275"/>
              <a:buNone/>
            </a:pPr>
            <a:r>
              <a:t/>
            </a:r>
            <a:endParaRPr b="1" sz="1350">
              <a:latin typeface="Calibri"/>
              <a:ea typeface="Calibri"/>
              <a:cs typeface="Calibri"/>
              <a:sym typeface="Calibri"/>
            </a:endParaRPr>
          </a:p>
          <a:p>
            <a:pPr indent="-314325" lvl="0" marL="457200" rtl="0" algn="l">
              <a:lnSpc>
                <a:spcPct val="95000"/>
              </a:lnSpc>
              <a:spcBef>
                <a:spcPts val="1200"/>
              </a:spcBef>
              <a:spcAft>
                <a:spcPts val="0"/>
              </a:spcAft>
              <a:buClr>
                <a:schemeClr val="dk2"/>
              </a:buClr>
              <a:buSzPts val="1350"/>
              <a:buFont typeface="Calibri"/>
              <a:buChar char="●"/>
            </a:pPr>
            <a:r>
              <a:rPr lang="en-GB" sz="1350">
                <a:latin typeface="Calibri"/>
                <a:ea typeface="Calibri"/>
                <a:cs typeface="Calibri"/>
                <a:sym typeface="Calibri"/>
              </a:rPr>
              <a:t>Looking for ways climate justice appears in our communities</a:t>
            </a:r>
            <a:endParaRPr sz="1350">
              <a:latin typeface="Calibri"/>
              <a:ea typeface="Calibri"/>
              <a:cs typeface="Calibri"/>
              <a:sym typeface="Calibri"/>
            </a:endParaRPr>
          </a:p>
          <a:p>
            <a:pPr indent="-314325" lvl="0" marL="457200" rtl="0" algn="l">
              <a:lnSpc>
                <a:spcPct val="95000"/>
              </a:lnSpc>
              <a:spcBef>
                <a:spcPts val="0"/>
              </a:spcBef>
              <a:spcAft>
                <a:spcPts val="0"/>
              </a:spcAft>
              <a:buClr>
                <a:schemeClr val="dk2"/>
              </a:buClr>
              <a:buSzPts val="1350"/>
              <a:buFont typeface="Calibri"/>
              <a:buChar char="●"/>
            </a:pPr>
            <a:r>
              <a:rPr lang="en-GB" sz="1350">
                <a:latin typeface="Calibri"/>
                <a:ea typeface="Calibri"/>
                <a:cs typeface="Calibri"/>
                <a:sym typeface="Calibri"/>
              </a:rPr>
              <a:t>Adding a social justice lens to our campaigns</a:t>
            </a:r>
            <a:endParaRPr sz="1350">
              <a:latin typeface="Calibri"/>
              <a:ea typeface="Calibri"/>
              <a:cs typeface="Calibri"/>
              <a:sym typeface="Calibri"/>
            </a:endParaRPr>
          </a:p>
          <a:p>
            <a:pPr indent="-314325" lvl="0" marL="457200" rtl="0" algn="l">
              <a:lnSpc>
                <a:spcPct val="95000"/>
              </a:lnSpc>
              <a:spcBef>
                <a:spcPts val="0"/>
              </a:spcBef>
              <a:spcAft>
                <a:spcPts val="0"/>
              </a:spcAft>
              <a:buClr>
                <a:schemeClr val="dk2"/>
              </a:buClr>
              <a:buSzPts val="1350"/>
              <a:buFont typeface="Calibri"/>
              <a:buChar char="●"/>
            </a:pPr>
            <a:r>
              <a:t/>
            </a:r>
            <a:endParaRPr b="1" sz="1350">
              <a:latin typeface="Calibri"/>
              <a:ea typeface="Calibri"/>
              <a:cs typeface="Calibri"/>
              <a:sym typeface="Calibri"/>
            </a:endParaRPr>
          </a:p>
          <a:p>
            <a:pPr indent="-314325" lvl="0" marL="457200" rtl="0" algn="l">
              <a:lnSpc>
                <a:spcPct val="95000"/>
              </a:lnSpc>
              <a:spcBef>
                <a:spcPts val="0"/>
              </a:spcBef>
              <a:spcAft>
                <a:spcPts val="0"/>
              </a:spcAft>
              <a:buClr>
                <a:schemeClr val="dk2"/>
              </a:buClr>
              <a:buSzPts val="1350"/>
              <a:buFont typeface="Calibri"/>
              <a:buChar char="●"/>
            </a:pPr>
            <a:r>
              <a:t/>
            </a:r>
            <a:endParaRPr sz="1350">
              <a:latin typeface="Calibri"/>
              <a:ea typeface="Calibri"/>
              <a:cs typeface="Calibri"/>
              <a:sym typeface="Calibri"/>
            </a:endParaRPr>
          </a:p>
          <a:p>
            <a:pPr indent="0" lvl="0" marL="0" rtl="0" algn="l">
              <a:lnSpc>
                <a:spcPct val="70000"/>
              </a:lnSpc>
              <a:spcBef>
                <a:spcPts val="1200"/>
              </a:spcBef>
              <a:spcAft>
                <a:spcPts val="0"/>
              </a:spcAft>
              <a:buSzPts val="275"/>
              <a:buNone/>
            </a:pPr>
            <a:r>
              <a:t/>
            </a:r>
            <a:endParaRPr sz="1350">
              <a:latin typeface="Calibri"/>
              <a:ea typeface="Calibri"/>
              <a:cs typeface="Calibri"/>
              <a:sym typeface="Calibri"/>
            </a:endParaRPr>
          </a:p>
        </p:txBody>
      </p:sp>
      <p:sp>
        <p:nvSpPr>
          <p:cNvPr id="113" name="Google Shape;113;g108f7e03e69_1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14" name="Google Shape;114;g108f7e03e69_1_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0d12806ce5_0_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20" name="Google Shape;120;g10d12806ce5_0_14"/>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21" name="Google Shape;121;g10d12806ce5_0_14"/>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Char char="●"/>
            </a:pPr>
            <a:r>
              <a:rPr lang="en-GB" sz="2400">
                <a:latin typeface="Calibri"/>
                <a:ea typeface="Calibri"/>
                <a:cs typeface="Calibri"/>
                <a:sym typeface="Calibri"/>
              </a:rPr>
              <a:t>Held a very successful and collaborative workshop on 1st December 2021 and began to form our pledge for Mayoral candidates and councillors.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Char char="●"/>
            </a:pPr>
            <a:r>
              <a:rPr lang="en-GB" sz="2400">
                <a:latin typeface="Calibri"/>
                <a:ea typeface="Calibri"/>
                <a:cs typeface="Calibri"/>
                <a:sym typeface="Calibri"/>
              </a:rPr>
              <a:t>Marcus has synthesised these into a Croydon Mayoral Pledge document for review.</a:t>
            </a:r>
            <a:endParaRPr sz="2400">
              <a:latin typeface="Calibri"/>
              <a:ea typeface="Calibri"/>
              <a:cs typeface="Calibri"/>
              <a:sym typeface="Calibri"/>
            </a:endParaRPr>
          </a:p>
        </p:txBody>
      </p:sp>
      <p:sp>
        <p:nvSpPr>
          <p:cNvPr id="122" name="Google Shape;122;g10d12806ce5_0_1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23" name="Google Shape;123;g10d12806ce5_0_14"/>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0adc666000_0_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29" name="Google Shape;129;g10adc666000_0_14"/>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30" name="Google Shape;130;g10adc666000_0_14"/>
          <p:cNvSpPr txBox="1"/>
          <p:nvPr>
            <p:ph idx="1" type="body"/>
          </p:nvPr>
        </p:nvSpPr>
        <p:spPr>
          <a:xfrm>
            <a:off x="340800" y="1008400"/>
            <a:ext cx="8462400" cy="3450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852"/>
              <a:buNone/>
            </a:pPr>
            <a:r>
              <a:rPr lang="en-GB" sz="1760">
                <a:latin typeface="Calibri"/>
                <a:ea typeface="Calibri"/>
                <a:cs typeface="Calibri"/>
                <a:sym typeface="Calibri"/>
              </a:rPr>
              <a:t>We ask all Croydon Mayoral candidates to commit to the following measures:</a:t>
            </a:r>
            <a:endParaRPr sz="1760">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760">
              <a:latin typeface="Calibri"/>
              <a:ea typeface="Calibri"/>
              <a:cs typeface="Calibri"/>
              <a:sym typeface="Calibri"/>
            </a:endParaRPr>
          </a:p>
          <a:p>
            <a:pPr indent="0" lvl="0" marL="0" rtl="0" algn="l">
              <a:lnSpc>
                <a:spcPct val="100000"/>
              </a:lnSpc>
              <a:spcBef>
                <a:spcPts val="0"/>
              </a:spcBef>
              <a:spcAft>
                <a:spcPts val="0"/>
              </a:spcAft>
              <a:buSzPts val="852"/>
              <a:buNone/>
            </a:pPr>
            <a:r>
              <a:rPr lang="en-GB" sz="1760">
                <a:latin typeface="Calibri"/>
                <a:ea typeface="Calibri"/>
                <a:cs typeface="Calibri"/>
                <a:sym typeface="Calibri"/>
              </a:rPr>
              <a:t>On taking office:</a:t>
            </a:r>
            <a:endParaRPr sz="1760">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760">
              <a:latin typeface="Calibri"/>
              <a:ea typeface="Calibri"/>
              <a:cs typeface="Calibri"/>
              <a:sym typeface="Calibri"/>
            </a:endParaRPr>
          </a:p>
          <a:p>
            <a:pPr indent="-340360" lvl="0" marL="457200" rtl="0" algn="l">
              <a:lnSpc>
                <a:spcPct val="100000"/>
              </a:lnSpc>
              <a:spcBef>
                <a:spcPts val="0"/>
              </a:spcBef>
              <a:spcAft>
                <a:spcPts val="0"/>
              </a:spcAft>
              <a:buSzPts val="1760"/>
              <a:buFont typeface="Calibri"/>
              <a:buAutoNum type="arabicPeriod"/>
            </a:pPr>
            <a:r>
              <a:rPr lang="en-GB" sz="1760">
                <a:latin typeface="Calibri"/>
                <a:ea typeface="Calibri"/>
                <a:cs typeface="Calibri"/>
                <a:sym typeface="Calibri"/>
              </a:rPr>
              <a:t>Commit the council to implementing all 23 Recommendations of the March 2021 Croydon Climate Crisis Commission Report and communicate progress at least annually.</a:t>
            </a:r>
            <a:endParaRPr sz="1760">
              <a:latin typeface="Calibri"/>
              <a:ea typeface="Calibri"/>
              <a:cs typeface="Calibri"/>
              <a:sym typeface="Calibri"/>
            </a:endParaRPr>
          </a:p>
          <a:p>
            <a:pPr indent="0" lvl="0" marL="457200" rtl="0" algn="l">
              <a:lnSpc>
                <a:spcPct val="100000"/>
              </a:lnSpc>
              <a:spcBef>
                <a:spcPts val="0"/>
              </a:spcBef>
              <a:spcAft>
                <a:spcPts val="0"/>
              </a:spcAft>
              <a:buSzPts val="852"/>
              <a:buNone/>
            </a:pPr>
            <a:r>
              <a:t/>
            </a:r>
            <a:endParaRPr sz="1760">
              <a:latin typeface="Calibri"/>
              <a:ea typeface="Calibri"/>
              <a:cs typeface="Calibri"/>
              <a:sym typeface="Calibri"/>
            </a:endParaRPr>
          </a:p>
          <a:p>
            <a:pPr indent="-340360" lvl="0" marL="457200" rtl="0" algn="l">
              <a:lnSpc>
                <a:spcPct val="100000"/>
              </a:lnSpc>
              <a:spcBef>
                <a:spcPts val="0"/>
              </a:spcBef>
              <a:spcAft>
                <a:spcPts val="0"/>
              </a:spcAft>
              <a:buSzPts val="1760"/>
              <a:buFont typeface="Calibri"/>
              <a:buAutoNum type="arabicPeriod"/>
            </a:pPr>
            <a:r>
              <a:rPr lang="en-GB" sz="1760">
                <a:latin typeface="Calibri"/>
                <a:ea typeface="Calibri"/>
                <a:cs typeface="Calibri"/>
                <a:sym typeface="Calibri"/>
              </a:rPr>
              <a:t>Commit to working relentlessly to seek out ways and opportunities to reduce emissions and environmental impacts.</a:t>
            </a:r>
            <a:endParaRPr sz="1760">
              <a:latin typeface="Calibri"/>
              <a:ea typeface="Calibri"/>
              <a:cs typeface="Calibri"/>
              <a:sym typeface="Calibri"/>
            </a:endParaRPr>
          </a:p>
          <a:p>
            <a:pPr indent="0" lvl="0" marL="0" rtl="0" algn="l">
              <a:lnSpc>
                <a:spcPct val="100000"/>
              </a:lnSpc>
              <a:spcBef>
                <a:spcPts val="0"/>
              </a:spcBef>
              <a:spcAft>
                <a:spcPts val="0"/>
              </a:spcAft>
              <a:buSzPts val="852"/>
              <a:buNone/>
            </a:pPr>
            <a:r>
              <a:t/>
            </a:r>
            <a:endParaRPr sz="1760">
              <a:latin typeface="Calibri"/>
              <a:ea typeface="Calibri"/>
              <a:cs typeface="Calibri"/>
              <a:sym typeface="Calibri"/>
            </a:endParaRPr>
          </a:p>
          <a:p>
            <a:pPr indent="-340360" lvl="0" marL="457200" rtl="0" algn="l">
              <a:lnSpc>
                <a:spcPct val="100000"/>
              </a:lnSpc>
              <a:spcBef>
                <a:spcPts val="0"/>
              </a:spcBef>
              <a:spcAft>
                <a:spcPts val="0"/>
              </a:spcAft>
              <a:buSzPts val="1760"/>
              <a:buFont typeface="Calibri"/>
              <a:buAutoNum type="arabicPeriod"/>
            </a:pPr>
            <a:r>
              <a:rPr lang="en-GB" sz="1760">
                <a:latin typeface="Calibri"/>
                <a:ea typeface="Calibri"/>
                <a:cs typeface="Calibri"/>
                <a:sym typeface="Calibri"/>
              </a:rPr>
              <a:t>Instigate a full audit of Councillors’ and senior officers’ skills and knowledge relevant to the climate emergency and the above commitments to take place within the first year, to be followed with a plan to fill any identified gaps.</a:t>
            </a:r>
            <a:endParaRPr sz="1760">
              <a:latin typeface="Calibri"/>
              <a:ea typeface="Calibri"/>
              <a:cs typeface="Calibri"/>
              <a:sym typeface="Calibri"/>
            </a:endParaRPr>
          </a:p>
        </p:txBody>
      </p:sp>
      <p:sp>
        <p:nvSpPr>
          <p:cNvPr id="131" name="Google Shape;131;g10adc666000_0_1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32" name="Google Shape;132;g10adc666000_0_14"/>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a:latin typeface="Calibri"/>
                <a:ea typeface="Calibri"/>
                <a:cs typeface="Calibri"/>
                <a:sym typeface="Calibri"/>
              </a:rPr>
              <a:t>Croydon Climate Action Meetup - 12th January 2022</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