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iKstyyHBH9MqOCtuf9bN3xCbH3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newsletter@news.inews.co.u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bebbce5e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bebbce5e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180dc0808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48" name="Google Shape;148;g12180dc0808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be0044a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be0044a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69daeff2f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500"/>
          </a:p>
        </p:txBody>
      </p:sp>
      <p:sp>
        <p:nvSpPr>
          <p:cNvPr id="165" name="Google Shape;165;g1169daeff2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d12806ce5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74" name="Google Shape;174;g10d12806ce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1884d770c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p>
        </p:txBody>
      </p:sp>
      <p:sp>
        <p:nvSpPr>
          <p:cNvPr id="74" name="Google Shape;74;gf1884d770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180dc0808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900">
                <a:solidFill>
                  <a:schemeClr val="dk1"/>
                </a:solidFill>
              </a:rPr>
              <a:t>Madeleine Cuff</a:t>
            </a:r>
            <a:r>
              <a:rPr lang="en-GB" sz="900">
                <a:solidFill>
                  <a:schemeClr val="dk1"/>
                </a:solidFill>
                <a:highlight>
                  <a:srgbClr val="FFFFFF"/>
                </a:highlight>
              </a:rPr>
              <a:t> (</a:t>
            </a:r>
            <a:r>
              <a:rPr lang="en-GB" sz="900" u="sng">
                <a:solidFill>
                  <a:schemeClr val="hlink"/>
                </a:solidFill>
                <a:highlight>
                  <a:srgbClr val="FFFFFF"/>
                </a:highlight>
                <a:hlinkClick r:id="rId2"/>
              </a:rPr>
              <a:t>newsletter@news.inews.co.uk</a:t>
            </a:r>
            <a:r>
              <a:rPr lang="en-GB" sz="900">
                <a:solidFill>
                  <a:schemeClr val="dk1"/>
                </a:solidFill>
                <a:highlight>
                  <a:srgbClr val="FFFFFF"/>
                </a:highlight>
              </a:rPr>
              <a:t>)</a:t>
            </a:r>
            <a:endParaRPr sz="900">
              <a:solidFill>
                <a:schemeClr val="dk1"/>
              </a:solidFill>
              <a:highlight>
                <a:srgbClr val="FFFFFF"/>
              </a:highlight>
            </a:endParaRPr>
          </a:p>
          <a:p>
            <a:pPr indent="0" lvl="0" marL="0" rtl="0" algn="l">
              <a:lnSpc>
                <a:spcPct val="100000"/>
              </a:lnSpc>
              <a:spcBef>
                <a:spcPts val="0"/>
              </a:spcBef>
              <a:spcAft>
                <a:spcPts val="0"/>
              </a:spcAft>
              <a:buSzPts val="1100"/>
              <a:buNone/>
            </a:pPr>
            <a:r>
              <a:rPr lang="en-GB" sz="900">
                <a:solidFill>
                  <a:schemeClr val="dk1"/>
                </a:solidFill>
                <a:highlight>
                  <a:srgbClr val="FFFFFF"/>
                </a:highlight>
              </a:rPr>
              <a:t>happyeconews.com</a:t>
            </a:r>
            <a:endParaRPr sz="900">
              <a:solidFill>
                <a:schemeClr val="dk1"/>
              </a:solidFill>
              <a:highlight>
                <a:srgbClr val="FFFFFF"/>
              </a:highlight>
            </a:endParaRPr>
          </a:p>
        </p:txBody>
      </p:sp>
      <p:sp>
        <p:nvSpPr>
          <p:cNvPr id="83" name="Google Shape;83;g12180dc080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bebbce5ec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g11bebbce5e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943e36a3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04" name="Google Shape;104;g12943e36a3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73d1d25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73d1d25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73d1d257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73d1d257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73d1d257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73d1d257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6" name="Google Shape;1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thebigplasticcount.com/sign-up" TargetMode="External"/><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s://www.eventbrite.co.uk/e/groundswell-london-south-east-2022-tickets-29040556987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hat.whatsapp.com/DlJKqszwLQb8aPagYzJ9qH"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10.jpg"/><Relationship Id="rId7"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reatbiggreenweek.com"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idx="1" type="subTitle"/>
          </p:nvPr>
        </p:nvSpPr>
        <p:spPr>
          <a:xfrm>
            <a:off x="1143000" y="3692769"/>
            <a:ext cx="6858000" cy="10209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11th May 2022</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
          <p:cNvPicPr preferRelativeResize="0"/>
          <p:nvPr/>
        </p:nvPicPr>
        <p:blipFill rotWithShape="1">
          <a:blip r:embed="rId3">
            <a:alphaModFix/>
          </a:blip>
          <a:srcRect b="0" l="0" r="0" t="0"/>
          <a:stretch/>
        </p:blipFill>
        <p:spPr>
          <a:xfrm>
            <a:off x="152400" y="152400"/>
            <a:ext cx="8839204" cy="3060056"/>
          </a:xfrm>
          <a:prstGeom prst="rect">
            <a:avLst/>
          </a:prstGeom>
          <a:noFill/>
          <a:ln>
            <a:noFill/>
          </a:ln>
        </p:spPr>
      </p:pic>
      <p:sp>
        <p:nvSpPr>
          <p:cNvPr id="62" name="Google Shape;6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1bebbce5ec_2_0"/>
          <p:cNvSpPr txBox="1"/>
          <p:nvPr>
            <p:ph type="title"/>
          </p:nvPr>
        </p:nvSpPr>
        <p:spPr>
          <a:xfrm>
            <a:off x="311700" y="445025"/>
            <a:ext cx="8520600" cy="351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38761D"/>
                </a:solidFill>
              </a:rPr>
              <a:t>Action:</a:t>
            </a:r>
            <a:endParaRPr>
              <a:solidFill>
                <a:srgbClr val="38761D"/>
              </a:solidFill>
            </a:endParaRPr>
          </a:p>
          <a:p>
            <a:pPr indent="-381000" lvl="0" marL="457200" rtl="0" algn="l">
              <a:spcBef>
                <a:spcPts val="0"/>
              </a:spcBef>
              <a:spcAft>
                <a:spcPts val="0"/>
              </a:spcAft>
              <a:buSzPts val="2400"/>
              <a:buChar char="●"/>
            </a:pPr>
            <a:r>
              <a:rPr lang="en-GB" sz="2400"/>
              <a:t>Let us know your plans</a:t>
            </a:r>
            <a:endParaRPr sz="2400"/>
          </a:p>
          <a:p>
            <a:pPr indent="-381000" lvl="0" marL="457200" rtl="0" algn="l">
              <a:spcBef>
                <a:spcPts val="0"/>
              </a:spcBef>
              <a:spcAft>
                <a:spcPts val="0"/>
              </a:spcAft>
              <a:buSzPts val="2400"/>
              <a:buChar char="●"/>
            </a:pPr>
            <a:r>
              <a:rPr lang="en-GB" sz="2400"/>
              <a:t>If your events /activity needs funding please send outline and costings to:</a:t>
            </a:r>
            <a:endParaRPr sz="2400"/>
          </a:p>
          <a:p>
            <a:pPr indent="0" lvl="0" marL="0" rtl="0" algn="l">
              <a:spcBef>
                <a:spcPts val="0"/>
              </a:spcBef>
              <a:spcAft>
                <a:spcPts val="0"/>
              </a:spcAft>
              <a:buNone/>
            </a:pPr>
            <a:r>
              <a:rPr lang="en-GB" sz="2400"/>
              <a:t>     croydonclimateaction@gmail.com by </a:t>
            </a:r>
            <a:r>
              <a:rPr b="1" lang="en-GB" sz="2400"/>
              <a:t>Monday 13th June</a:t>
            </a:r>
            <a:endParaRPr b="1" sz="2400"/>
          </a:p>
          <a:p>
            <a:pPr indent="0" lvl="0" marL="0" rtl="0" algn="l">
              <a:spcBef>
                <a:spcPts val="0"/>
              </a:spcBef>
              <a:spcAft>
                <a:spcPts val="0"/>
              </a:spcAft>
              <a:buNone/>
            </a:pPr>
            <a:r>
              <a:rPr lang="en-GB" sz="2400"/>
              <a:t>     and we will endeavour to include in our bid to GBGW! </a:t>
            </a:r>
            <a:endParaRPr sz="2400"/>
          </a:p>
        </p:txBody>
      </p:sp>
      <p:sp>
        <p:nvSpPr>
          <p:cNvPr id="145" name="Google Shape;145;g11bebbce5ec_2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2180dc0808_0_78"/>
          <p:cNvSpPr txBox="1"/>
          <p:nvPr>
            <p:ph type="title"/>
          </p:nvPr>
        </p:nvSpPr>
        <p:spPr>
          <a:xfrm>
            <a:off x="318400" y="0"/>
            <a:ext cx="5162100" cy="6330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3400">
                <a:solidFill>
                  <a:srgbClr val="38761D"/>
                </a:solidFill>
                <a:latin typeface="Calibri"/>
                <a:ea typeface="Calibri"/>
                <a:cs typeface="Calibri"/>
                <a:sym typeface="Calibri"/>
              </a:rPr>
              <a:t>Upcoming Events</a:t>
            </a:r>
            <a:endParaRPr sz="2088"/>
          </a:p>
        </p:txBody>
      </p:sp>
      <p:pic>
        <p:nvPicPr>
          <p:cNvPr id="151" name="Google Shape;151;g12180dc0808_0_78"/>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52" name="Google Shape;152;g12180dc0808_0_78"/>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sp>
        <p:nvSpPr>
          <p:cNvPr id="153" name="Google Shape;153;g12180dc0808_0_78"/>
          <p:cNvSpPr txBox="1"/>
          <p:nvPr/>
        </p:nvSpPr>
        <p:spPr>
          <a:xfrm>
            <a:off x="417050" y="633000"/>
            <a:ext cx="4562100" cy="422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2970"/>
              <a:buFont typeface="Calibri"/>
              <a:buNone/>
            </a:pPr>
            <a:r>
              <a:rPr lang="en-GB" sz="2320">
                <a:solidFill>
                  <a:srgbClr val="38761D"/>
                </a:solidFill>
                <a:latin typeface="Calibri"/>
                <a:ea typeface="Calibri"/>
                <a:cs typeface="Calibri"/>
                <a:sym typeface="Calibri"/>
              </a:rPr>
              <a:t>The Big Plastic Count</a:t>
            </a:r>
            <a:endParaRPr sz="1488">
              <a:solidFill>
                <a:schemeClr val="dk1"/>
              </a:solidFill>
            </a:endParaRPr>
          </a:p>
          <a:p>
            <a:pPr indent="0" lvl="0" marL="0" marR="0" rtl="0" algn="l">
              <a:lnSpc>
                <a:spcPct val="122727"/>
              </a:lnSpc>
              <a:spcBef>
                <a:spcPts val="0"/>
              </a:spcBef>
              <a:spcAft>
                <a:spcPts val="0"/>
              </a:spcAft>
              <a:buClr>
                <a:srgbClr val="000000"/>
              </a:buClr>
              <a:buSzPts val="1600"/>
              <a:buFont typeface="Arial"/>
              <a:buNone/>
            </a:pPr>
            <a:r>
              <a:rPr b="0" i="0" lang="en-GB" sz="1500" u="none" cap="none" strike="noStrike">
                <a:solidFill>
                  <a:schemeClr val="dk1"/>
                </a:solidFill>
                <a:latin typeface="Calibri"/>
                <a:ea typeface="Calibri"/>
                <a:cs typeface="Calibri"/>
                <a:sym typeface="Calibri"/>
              </a:rPr>
              <a:t>Count your plastic for one week – </a:t>
            </a:r>
            <a:r>
              <a:rPr b="1" i="0" lang="en-GB" sz="1500" u="none" cap="none" strike="noStrike">
                <a:solidFill>
                  <a:schemeClr val="dk1"/>
                </a:solidFill>
                <a:latin typeface="Calibri"/>
                <a:ea typeface="Calibri"/>
                <a:cs typeface="Calibri"/>
                <a:sym typeface="Calibri"/>
              </a:rPr>
              <a:t>16-22 May 2022</a:t>
            </a:r>
            <a:r>
              <a:rPr b="0" i="0" lang="en-GB" sz="1500" u="none" cap="none" strike="noStrike">
                <a:solidFill>
                  <a:schemeClr val="dk1"/>
                </a:solidFill>
                <a:latin typeface="Calibri"/>
                <a:ea typeface="Calibri"/>
                <a:cs typeface="Calibri"/>
                <a:sym typeface="Calibri"/>
              </a:rPr>
              <a:t>.</a:t>
            </a:r>
            <a:endParaRPr b="0" i="0" sz="1500" u="none" cap="none" strike="noStrike">
              <a:solidFill>
                <a:schemeClr val="dk1"/>
              </a:solidFill>
              <a:latin typeface="Calibri"/>
              <a:ea typeface="Calibri"/>
              <a:cs typeface="Calibri"/>
              <a:sym typeface="Calibri"/>
            </a:endParaRPr>
          </a:p>
          <a:p>
            <a:pPr indent="0" lvl="0" marL="0" marR="0" rtl="0" algn="l">
              <a:lnSpc>
                <a:spcPct val="122727"/>
              </a:lnSpc>
              <a:spcBef>
                <a:spcPts val="1500"/>
              </a:spcBef>
              <a:spcAft>
                <a:spcPts val="0"/>
              </a:spcAft>
              <a:buClr>
                <a:srgbClr val="000000"/>
              </a:buClr>
              <a:buSzPts val="1600"/>
              <a:buFont typeface="Arial"/>
              <a:buNone/>
            </a:pPr>
            <a:r>
              <a:rPr b="0" i="0" lang="en-GB" sz="1500" u="none" cap="none" strike="noStrike">
                <a:solidFill>
                  <a:schemeClr val="dk1"/>
                </a:solidFill>
                <a:latin typeface="Calibri"/>
                <a:ea typeface="Calibri"/>
                <a:cs typeface="Calibri"/>
                <a:sym typeface="Calibri"/>
              </a:rPr>
              <a:t>Across the country, households of all shapes and sizes, schools, community groups and businesses, will gather new evidence. How much plastic are we really having to throw away, and what happens to it?</a:t>
            </a:r>
            <a:endParaRPr b="0" i="0" sz="1500" u="none" cap="none" strike="noStrike">
              <a:solidFill>
                <a:schemeClr val="dk1"/>
              </a:solidFill>
              <a:latin typeface="Calibri"/>
              <a:ea typeface="Calibri"/>
              <a:cs typeface="Calibri"/>
              <a:sym typeface="Calibri"/>
            </a:endParaRPr>
          </a:p>
          <a:p>
            <a:pPr indent="0" lvl="0" marL="0" marR="0" rtl="0" algn="l">
              <a:lnSpc>
                <a:spcPct val="122727"/>
              </a:lnSpc>
              <a:spcBef>
                <a:spcPts val="1500"/>
              </a:spcBef>
              <a:spcAft>
                <a:spcPts val="0"/>
              </a:spcAft>
              <a:buClr>
                <a:srgbClr val="000000"/>
              </a:buClr>
              <a:buSzPts val="1600"/>
              <a:buFont typeface="Arial"/>
              <a:buNone/>
            </a:pPr>
            <a:r>
              <a:rPr b="0" i="0" lang="en-GB" sz="1500" u="none" cap="none" strike="noStrike">
                <a:solidFill>
                  <a:schemeClr val="dk1"/>
                </a:solidFill>
                <a:latin typeface="Calibri"/>
                <a:ea typeface="Calibri"/>
                <a:cs typeface="Calibri"/>
                <a:sym typeface="Calibri"/>
              </a:rPr>
              <a:t>We’ll show the government it’s time to commit: reduce single plastic use by 50% by 2025 by switching to reusable options that work for everyone – and ban sending our waste to other countries.</a:t>
            </a:r>
            <a:endParaRPr sz="1500">
              <a:solidFill>
                <a:schemeClr val="dk1"/>
              </a:solidFill>
              <a:latin typeface="Calibri"/>
              <a:ea typeface="Calibri"/>
              <a:cs typeface="Calibri"/>
              <a:sym typeface="Calibri"/>
            </a:endParaRPr>
          </a:p>
          <a:p>
            <a:pPr indent="0" lvl="0" marL="0" marR="0" rtl="0" algn="l">
              <a:lnSpc>
                <a:spcPct val="122727"/>
              </a:lnSpc>
              <a:spcBef>
                <a:spcPts val="1500"/>
              </a:spcBef>
              <a:spcAft>
                <a:spcPts val="0"/>
              </a:spcAft>
              <a:buClr>
                <a:srgbClr val="000000"/>
              </a:buClr>
              <a:buSzPts val="1600"/>
              <a:buFont typeface="Arial"/>
              <a:buNone/>
            </a:pPr>
            <a:r>
              <a:rPr lang="en-GB" sz="1900">
                <a:solidFill>
                  <a:srgbClr val="38761D"/>
                </a:solidFill>
                <a:latin typeface="Calibri"/>
                <a:ea typeface="Calibri"/>
                <a:cs typeface="Calibri"/>
                <a:sym typeface="Calibri"/>
              </a:rPr>
              <a:t>Action:</a:t>
            </a:r>
            <a:r>
              <a:rPr lang="en-GB" sz="1500">
                <a:solidFill>
                  <a:schemeClr val="dk1"/>
                </a:solidFill>
                <a:latin typeface="Calibri"/>
                <a:ea typeface="Calibri"/>
                <a:cs typeface="Calibri"/>
                <a:sym typeface="Calibri"/>
              </a:rPr>
              <a:t> </a:t>
            </a:r>
            <a:r>
              <a:rPr b="0" i="0" lang="en-GB" sz="1500" u="none" cap="none" strike="noStrike">
                <a:solidFill>
                  <a:schemeClr val="dk1"/>
                </a:solidFill>
                <a:latin typeface="Calibri"/>
                <a:ea typeface="Calibri"/>
                <a:cs typeface="Calibri"/>
                <a:sym typeface="Calibri"/>
              </a:rPr>
              <a:t>Sign up here: </a:t>
            </a:r>
            <a:r>
              <a:rPr b="0" i="0" lang="en-GB" sz="1500" u="sng" cap="none" strike="noStrike">
                <a:solidFill>
                  <a:schemeClr val="hlink"/>
                </a:solidFill>
                <a:latin typeface="Calibri"/>
                <a:ea typeface="Calibri"/>
                <a:cs typeface="Calibri"/>
                <a:sym typeface="Calibri"/>
                <a:hlinkClick r:id="rId4"/>
              </a:rPr>
              <a:t>https://thebigplasticcount.com/sign-up</a:t>
            </a:r>
            <a:r>
              <a:rPr b="0" i="0" lang="en-GB"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pic>
        <p:nvPicPr>
          <p:cNvPr id="154" name="Google Shape;154;g12180dc0808_0_78"/>
          <p:cNvPicPr preferRelativeResize="0"/>
          <p:nvPr/>
        </p:nvPicPr>
        <p:blipFill rotWithShape="1">
          <a:blip r:embed="rId5">
            <a:alphaModFix/>
          </a:blip>
          <a:srcRect b="0" l="0" r="0" t="0"/>
          <a:stretch/>
        </p:blipFill>
        <p:spPr>
          <a:xfrm>
            <a:off x="5222328" y="1176903"/>
            <a:ext cx="3810950" cy="1960250"/>
          </a:xfrm>
          <a:prstGeom prst="rect">
            <a:avLst/>
          </a:prstGeom>
          <a:noFill/>
          <a:ln>
            <a:noFill/>
          </a:ln>
        </p:spPr>
      </p:pic>
      <p:sp>
        <p:nvSpPr>
          <p:cNvPr id="155" name="Google Shape;155;g12180dc0808_0_78"/>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1be0044ac6_0_0"/>
          <p:cNvSpPr txBox="1"/>
          <p:nvPr>
            <p:ph type="title"/>
          </p:nvPr>
        </p:nvSpPr>
        <p:spPr>
          <a:xfrm>
            <a:off x="628650" y="273852"/>
            <a:ext cx="7886700" cy="1250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solidFill>
                  <a:srgbClr val="38761D"/>
                </a:solidFill>
              </a:rPr>
              <a:t>Upcoming Events </a:t>
            </a:r>
            <a:endParaRPr>
              <a:solidFill>
                <a:srgbClr val="38761D"/>
              </a:solidFill>
            </a:endParaRPr>
          </a:p>
          <a:p>
            <a:pPr indent="0" lvl="0" marL="0" rtl="0" algn="l">
              <a:spcBef>
                <a:spcPts val="0"/>
              </a:spcBef>
              <a:spcAft>
                <a:spcPts val="0"/>
              </a:spcAft>
              <a:buNone/>
            </a:pPr>
            <a:r>
              <a:rPr lang="en-GB">
                <a:solidFill>
                  <a:srgbClr val="38761D"/>
                </a:solidFill>
              </a:rPr>
              <a:t>Croydon Green Spaces</a:t>
            </a:r>
            <a:endParaRPr sz="1800"/>
          </a:p>
          <a:p>
            <a:pPr indent="0" lvl="0" marL="0" rtl="0" algn="l">
              <a:spcBef>
                <a:spcPts val="0"/>
              </a:spcBef>
              <a:spcAft>
                <a:spcPts val="0"/>
              </a:spcAft>
              <a:buNone/>
            </a:pPr>
            <a:r>
              <a:rPr lang="en-GB" sz="1800">
                <a:solidFill>
                  <a:srgbClr val="38761D"/>
                </a:solidFill>
              </a:rPr>
              <a:t>https://www.worldenvironmentday.global</a:t>
            </a:r>
            <a:endParaRPr sz="1800">
              <a:solidFill>
                <a:srgbClr val="38761D"/>
              </a:solidFill>
            </a:endParaRPr>
          </a:p>
        </p:txBody>
      </p:sp>
      <p:sp>
        <p:nvSpPr>
          <p:cNvPr id="161" name="Google Shape;161;g11be0044ac6_0_0"/>
          <p:cNvSpPr txBox="1"/>
          <p:nvPr>
            <p:ph idx="1" type="body"/>
          </p:nvPr>
        </p:nvSpPr>
        <p:spPr>
          <a:xfrm>
            <a:off x="628650" y="1523944"/>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sz="1724">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None/>
            </a:pPr>
            <a:r>
              <a:rPr lang="en-GB" sz="1724">
                <a:solidFill>
                  <a:schemeClr val="dk1"/>
                </a:solidFill>
                <a:highlight>
                  <a:srgbClr val="FFFFFF"/>
                </a:highlight>
                <a:latin typeface="Calibri"/>
                <a:ea typeface="Calibri"/>
                <a:cs typeface="Calibri"/>
                <a:sym typeface="Calibri"/>
              </a:rPr>
              <a:t>Would you like have a space to celebrate </a:t>
            </a:r>
            <a:r>
              <a:rPr lang="en-GB" sz="1724">
                <a:solidFill>
                  <a:srgbClr val="38761D"/>
                </a:solidFill>
                <a:highlight>
                  <a:schemeClr val="lt1"/>
                </a:highlight>
                <a:latin typeface="Calibri"/>
                <a:ea typeface="Calibri"/>
                <a:cs typeface="Calibri"/>
                <a:sym typeface="Calibri"/>
              </a:rPr>
              <a:t>World Environment Day </a:t>
            </a:r>
            <a:r>
              <a:rPr lang="en-GB" sz="1724">
                <a:solidFill>
                  <a:schemeClr val="dk1"/>
                </a:solidFill>
                <a:highlight>
                  <a:srgbClr val="FFFFFF"/>
                </a:highlight>
                <a:latin typeface="Calibri"/>
                <a:ea typeface="Calibri"/>
                <a:cs typeface="Calibri"/>
                <a:sym typeface="Calibri"/>
              </a:rPr>
              <a:t>in Croydon Library? </a:t>
            </a:r>
            <a:endParaRPr sz="1724">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None/>
            </a:pPr>
            <a:r>
              <a:rPr b="1" lang="en-GB" sz="1416">
                <a:solidFill>
                  <a:schemeClr val="dk1"/>
                </a:solidFill>
                <a:highlight>
                  <a:srgbClr val="FFFFFF"/>
                </a:highlight>
                <a:latin typeface="Calibri"/>
                <a:ea typeface="Calibri"/>
                <a:cs typeface="Calibri"/>
                <a:sym typeface="Calibri"/>
              </a:rPr>
              <a:t>Dawn Gibbons</a:t>
            </a:r>
            <a:r>
              <a:rPr lang="en-GB" sz="1416">
                <a:solidFill>
                  <a:schemeClr val="dk1"/>
                </a:solidFill>
                <a:highlight>
                  <a:srgbClr val="FFFFFF"/>
                </a:highlight>
                <a:latin typeface="Calibri"/>
                <a:ea typeface="Calibri"/>
                <a:cs typeface="Calibri"/>
                <a:sym typeface="Calibri"/>
              </a:rPr>
              <a:t> - Senior Library Assistant for </a:t>
            </a:r>
            <a:r>
              <a:rPr lang="en-GB" sz="1200">
                <a:solidFill>
                  <a:schemeClr val="dk1"/>
                </a:solidFill>
                <a:highlight>
                  <a:srgbClr val="FFFFFF"/>
                </a:highlight>
              </a:rPr>
              <a:t>Culture, Leisure &amp; Libraries - </a:t>
            </a:r>
            <a:r>
              <a:rPr lang="en-GB" sz="1416">
                <a:solidFill>
                  <a:schemeClr val="dk1"/>
                </a:solidFill>
                <a:highlight>
                  <a:srgbClr val="FFFFFF"/>
                </a:highlight>
                <a:latin typeface="Calibri"/>
                <a:ea typeface="Calibri"/>
                <a:cs typeface="Calibri"/>
                <a:sym typeface="Calibri"/>
              </a:rPr>
              <a:t>has asked if Croydon Climate Action might want to have a display in the library on Level 1 to promote </a:t>
            </a:r>
            <a:r>
              <a:rPr b="1" lang="en-GB" sz="1416">
                <a:solidFill>
                  <a:schemeClr val="dk1"/>
                </a:solidFill>
                <a:latin typeface="Calibri"/>
                <a:ea typeface="Calibri"/>
                <a:cs typeface="Calibri"/>
                <a:sym typeface="Calibri"/>
              </a:rPr>
              <a:t>World Environment Day</a:t>
            </a:r>
            <a:r>
              <a:rPr lang="en-GB" sz="1416">
                <a:solidFill>
                  <a:schemeClr val="dk1"/>
                </a:solidFill>
                <a:highlight>
                  <a:srgbClr val="FFFFFF"/>
                </a:highlight>
                <a:latin typeface="Calibri"/>
                <a:ea typeface="Calibri"/>
                <a:cs typeface="Calibri"/>
                <a:sym typeface="Calibri"/>
              </a:rPr>
              <a:t> on </a:t>
            </a:r>
            <a:r>
              <a:rPr b="1" lang="en-GB" sz="1416">
                <a:solidFill>
                  <a:schemeClr val="dk1"/>
                </a:solidFill>
                <a:highlight>
                  <a:srgbClr val="FFFFFF"/>
                </a:highlight>
                <a:latin typeface="Calibri"/>
                <a:ea typeface="Calibri"/>
                <a:cs typeface="Calibri"/>
                <a:sym typeface="Calibri"/>
              </a:rPr>
              <a:t>Sunday 5</a:t>
            </a:r>
            <a:r>
              <a:rPr b="1" baseline="30000" lang="en-GB" sz="1416">
                <a:solidFill>
                  <a:schemeClr val="dk1"/>
                </a:solidFill>
                <a:latin typeface="Calibri"/>
                <a:ea typeface="Calibri"/>
                <a:cs typeface="Calibri"/>
                <a:sym typeface="Calibri"/>
              </a:rPr>
              <a:t>th</a:t>
            </a:r>
            <a:r>
              <a:rPr b="1" lang="en-GB" sz="1416">
                <a:solidFill>
                  <a:schemeClr val="dk1"/>
                </a:solidFill>
                <a:latin typeface="Calibri"/>
                <a:ea typeface="Calibri"/>
                <a:cs typeface="Calibri"/>
                <a:sym typeface="Calibri"/>
              </a:rPr>
              <a:t> June</a:t>
            </a:r>
            <a:r>
              <a:rPr lang="en-GB" sz="1416">
                <a:solidFill>
                  <a:schemeClr val="dk1"/>
                </a:solidFill>
                <a:latin typeface="Calibri"/>
                <a:ea typeface="Calibri"/>
                <a:cs typeface="Calibri"/>
                <a:sym typeface="Calibri"/>
              </a:rPr>
              <a:t>.  She says ‘We normally offer a group a 2 week display space but as we have the extended bank holiday leading up to the event it could be extended for a further week. A suggested date would be from Monday 23rd May to Friday 10</a:t>
            </a:r>
            <a:r>
              <a:rPr baseline="30000" lang="en-GB" sz="1416">
                <a:solidFill>
                  <a:schemeClr val="dk1"/>
                </a:solidFill>
                <a:latin typeface="Calibri"/>
                <a:ea typeface="Calibri"/>
                <a:cs typeface="Calibri"/>
                <a:sym typeface="Calibri"/>
              </a:rPr>
              <a:t>th</a:t>
            </a:r>
            <a:r>
              <a:rPr lang="en-GB" sz="1416">
                <a:solidFill>
                  <a:schemeClr val="dk1"/>
                </a:solidFill>
                <a:latin typeface="Calibri"/>
                <a:ea typeface="Calibri"/>
                <a:cs typeface="Calibri"/>
                <a:sym typeface="Calibri"/>
              </a:rPr>
              <a:t> June.’</a:t>
            </a:r>
            <a:endParaRPr sz="1416">
              <a:solidFill>
                <a:schemeClr val="dk1"/>
              </a:solidFill>
              <a:latin typeface="Calibri"/>
              <a:ea typeface="Calibri"/>
              <a:cs typeface="Calibri"/>
              <a:sym typeface="Calibri"/>
            </a:endParaRPr>
          </a:p>
          <a:p>
            <a:pPr indent="0" lvl="0" marL="0" rtl="0" algn="l">
              <a:spcBef>
                <a:spcPts val="800"/>
              </a:spcBef>
              <a:spcAft>
                <a:spcPts val="0"/>
              </a:spcAft>
              <a:buNone/>
            </a:pPr>
            <a:r>
              <a:rPr lang="en-GB" sz="2200">
                <a:solidFill>
                  <a:srgbClr val="38761D"/>
                </a:solidFill>
                <a:latin typeface="Calibri"/>
                <a:ea typeface="Calibri"/>
                <a:cs typeface="Calibri"/>
                <a:sym typeface="Calibri"/>
              </a:rPr>
              <a:t>Action :</a:t>
            </a:r>
            <a:endParaRPr sz="2200">
              <a:solidFill>
                <a:srgbClr val="38761D"/>
              </a:solidFill>
              <a:latin typeface="Calibri"/>
              <a:ea typeface="Calibri"/>
              <a:cs typeface="Calibri"/>
              <a:sym typeface="Calibri"/>
            </a:endParaRPr>
          </a:p>
          <a:p>
            <a:pPr indent="0" lvl="0" marL="0" rtl="0" algn="l">
              <a:spcBef>
                <a:spcPts val="800"/>
              </a:spcBef>
              <a:spcAft>
                <a:spcPts val="0"/>
              </a:spcAft>
              <a:buNone/>
            </a:pPr>
            <a:r>
              <a:rPr lang="en-GB" sz="1200">
                <a:solidFill>
                  <a:schemeClr val="dk1"/>
                </a:solidFill>
                <a:latin typeface="Calibri"/>
                <a:ea typeface="Calibri"/>
                <a:cs typeface="Calibri"/>
                <a:sym typeface="Calibri"/>
              </a:rPr>
              <a:t> </a:t>
            </a:r>
            <a:r>
              <a:rPr lang="en-GB" sz="1200">
                <a:solidFill>
                  <a:srgbClr val="0B0C0C"/>
                </a:solidFill>
                <a:highlight>
                  <a:srgbClr val="FFFFFF"/>
                </a:highlight>
              </a:rPr>
              <a:t>Email: Dawn.Gibbons@croydon.gov.uk</a:t>
            </a:r>
            <a:endParaRPr sz="1200">
              <a:solidFill>
                <a:srgbClr val="0B0C0C"/>
              </a:solidFill>
              <a:highlight>
                <a:srgbClr val="FFFFFF"/>
              </a:highlight>
            </a:endParaRPr>
          </a:p>
          <a:p>
            <a:pPr indent="0" lvl="0" marL="0" rtl="0" algn="l">
              <a:spcBef>
                <a:spcPts val="800"/>
              </a:spcBef>
              <a:spcAft>
                <a:spcPts val="0"/>
              </a:spcAft>
              <a:buNone/>
            </a:pPr>
            <a:r>
              <a:t/>
            </a:r>
            <a:endParaRPr sz="1200">
              <a:solidFill>
                <a:schemeClr val="dk1"/>
              </a:solidFill>
              <a:latin typeface="Calibri"/>
              <a:ea typeface="Calibri"/>
              <a:cs typeface="Calibri"/>
              <a:sym typeface="Calibri"/>
            </a:endParaRPr>
          </a:p>
        </p:txBody>
      </p:sp>
      <p:sp>
        <p:nvSpPr>
          <p:cNvPr id="162" name="Google Shape;162;g11be0044ac6_0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169daeff2f_0_7"/>
          <p:cNvSpPr txBox="1"/>
          <p:nvPr>
            <p:ph type="title"/>
          </p:nvPr>
        </p:nvSpPr>
        <p:spPr>
          <a:xfrm>
            <a:off x="628650" y="231672"/>
            <a:ext cx="7886700" cy="548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400">
                <a:solidFill>
                  <a:srgbClr val="38761D"/>
                </a:solidFill>
                <a:latin typeface="Calibri"/>
                <a:ea typeface="Calibri"/>
                <a:cs typeface="Calibri"/>
                <a:sym typeface="Calibri"/>
              </a:rPr>
              <a:t>Upcoming Events</a:t>
            </a:r>
            <a:endParaRPr sz="3400">
              <a:solidFill>
                <a:srgbClr val="38761D"/>
              </a:solidFill>
              <a:latin typeface="Calibri"/>
              <a:ea typeface="Calibri"/>
              <a:cs typeface="Calibri"/>
              <a:sym typeface="Calibri"/>
            </a:endParaRPr>
          </a:p>
        </p:txBody>
      </p:sp>
      <p:pic>
        <p:nvPicPr>
          <p:cNvPr id="168" name="Google Shape;168;g1169daeff2f_0_7"/>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69" name="Google Shape;169;g1169daeff2f_0_7"/>
          <p:cNvSpPr txBox="1"/>
          <p:nvPr>
            <p:ph idx="1" type="body"/>
          </p:nvPr>
        </p:nvSpPr>
        <p:spPr>
          <a:xfrm>
            <a:off x="253050" y="1129950"/>
            <a:ext cx="8637900" cy="3365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400"/>
              <a:buNone/>
            </a:pPr>
            <a:r>
              <a:rPr b="1" lang="en-GB" sz="1700">
                <a:latin typeface="Calibri"/>
                <a:ea typeface="Calibri"/>
                <a:cs typeface="Calibri"/>
                <a:sym typeface="Calibri"/>
              </a:rPr>
              <a:t>Sustainable Thornton Heath hub</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lang="en-GB" sz="1700">
                <a:latin typeface="Calibri"/>
                <a:ea typeface="Calibri"/>
                <a:cs typeface="Calibri"/>
                <a:sym typeface="Calibri"/>
              </a:rPr>
              <a:t>Monthly event for sustainable living incl. Repair café, plant-based food tasting, workshops and more. </a:t>
            </a:r>
            <a:r>
              <a:rPr i="1" lang="en-GB" sz="1700">
                <a:latin typeface="Calibri"/>
                <a:ea typeface="Calibri"/>
                <a:cs typeface="Calibri"/>
                <a:sym typeface="Calibri"/>
              </a:rPr>
              <a:t>4th Saturday of the month - next one 28th May @ 1-4pm, Thornton Heath Salvation Army. No RSVP needed. </a:t>
            </a:r>
            <a:r>
              <a:rPr lang="en-GB" sz="1700">
                <a:highlight>
                  <a:srgbClr val="FFFF00"/>
                </a:highlight>
                <a:latin typeface="Calibri"/>
                <a:ea typeface="Calibri"/>
                <a:cs typeface="Calibri"/>
                <a:sym typeface="Calibri"/>
              </a:rPr>
              <a:t>Volunteers needed for CCA stall!</a:t>
            </a:r>
            <a:endParaRPr sz="1700">
              <a:highlight>
                <a:srgbClr val="FFFF00"/>
              </a:highlight>
              <a:latin typeface="Calibri"/>
              <a:ea typeface="Calibri"/>
              <a:cs typeface="Calibri"/>
              <a:sym typeface="Calibri"/>
            </a:endParaRPr>
          </a:p>
          <a:p>
            <a:pPr indent="0" lvl="0" marL="0" rtl="0" algn="l">
              <a:lnSpc>
                <a:spcPct val="115000"/>
              </a:lnSpc>
              <a:spcBef>
                <a:spcPts val="0"/>
              </a:spcBef>
              <a:spcAft>
                <a:spcPts val="0"/>
              </a:spcAft>
              <a:buSzPts val="1400"/>
              <a:buNone/>
            </a:pPr>
            <a:r>
              <a:t/>
            </a:r>
            <a:endParaRPr i="1" sz="1700">
              <a:latin typeface="Calibri"/>
              <a:ea typeface="Calibri"/>
              <a:cs typeface="Calibri"/>
              <a:sym typeface="Calibri"/>
            </a:endParaRPr>
          </a:p>
          <a:p>
            <a:pPr indent="0" lvl="0" marL="0" rtl="0" algn="l">
              <a:lnSpc>
                <a:spcPct val="115000"/>
              </a:lnSpc>
              <a:spcBef>
                <a:spcPts val="0"/>
              </a:spcBef>
              <a:spcAft>
                <a:spcPts val="0"/>
              </a:spcAft>
              <a:buSzPts val="1400"/>
              <a:buNone/>
            </a:pPr>
            <a:r>
              <a:rPr b="1" lang="en-GB" sz="1700">
                <a:latin typeface="Calibri"/>
                <a:ea typeface="Calibri"/>
                <a:cs typeface="Calibri"/>
                <a:sym typeface="Calibri"/>
              </a:rPr>
              <a:t>Friends of the Earth Groundswell Event Sat 25th June 10-5pm £10 tickets  </a:t>
            </a:r>
            <a:r>
              <a:rPr b="1" lang="en-GB" sz="1700" u="sng">
                <a:solidFill>
                  <a:schemeClr val="hlink"/>
                </a:solidFill>
                <a:latin typeface="Calibri"/>
                <a:ea typeface="Calibri"/>
                <a:cs typeface="Calibri"/>
                <a:sym typeface="Calibri"/>
                <a:hlinkClick r:id="rId4"/>
              </a:rPr>
              <a:t>https://www.eventbrite.co.uk/e/groundswell-london-south-east-2022-tickets-290405569877</a:t>
            </a:r>
            <a:r>
              <a:rPr b="1" lang="en-GB" sz="1700">
                <a:latin typeface="Calibri"/>
                <a:ea typeface="Calibri"/>
                <a:cs typeface="Calibri"/>
                <a:sym typeface="Calibri"/>
              </a:rPr>
              <a:t> (let us know if you come as we will go together!)</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i="1" sz="1700">
              <a:latin typeface="Calibri"/>
              <a:ea typeface="Calibri"/>
              <a:cs typeface="Calibri"/>
              <a:sym typeface="Calibri"/>
            </a:endParaRPr>
          </a:p>
        </p:txBody>
      </p:sp>
      <p:sp>
        <p:nvSpPr>
          <p:cNvPr id="170" name="Google Shape;170;g1169daeff2f_0_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1" name="Google Shape;171;g1169daeff2f_0_7"/>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0d12806ce5_0_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Any Other Business (AOB)</a:t>
            </a:r>
            <a:endParaRPr>
              <a:solidFill>
                <a:srgbClr val="38761D"/>
              </a:solidFill>
              <a:latin typeface="Calibri"/>
              <a:ea typeface="Calibri"/>
              <a:cs typeface="Calibri"/>
              <a:sym typeface="Calibri"/>
            </a:endParaRPr>
          </a:p>
        </p:txBody>
      </p:sp>
      <p:pic>
        <p:nvPicPr>
          <p:cNvPr id="177" name="Google Shape;177;g10d12806ce5_0_43"/>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78" name="Google Shape;178;g10d12806ce5_0_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9" name="Google Shape;179;g10d12806ce5_0_43"/>
          <p:cNvSpPr txBox="1"/>
          <p:nvPr>
            <p:ph idx="1" type="body"/>
          </p:nvPr>
        </p:nvSpPr>
        <p:spPr>
          <a:xfrm>
            <a:off x="248675" y="1146725"/>
            <a:ext cx="8656500" cy="3511800"/>
          </a:xfrm>
          <a:prstGeom prst="rect">
            <a:avLst/>
          </a:prstGeom>
          <a:noFill/>
          <a:ln>
            <a:noFill/>
          </a:ln>
        </p:spPr>
        <p:txBody>
          <a:bodyPr anchorCtr="0" anchor="t" bIns="34275" lIns="68575" spcFirstLastPara="1" rIns="68575" wrap="square" tIns="34275">
            <a:normAutofit/>
          </a:bodyPr>
          <a:lstStyle/>
          <a:p>
            <a:pPr indent="0" lvl="0" marL="457200" rtl="0" algn="l">
              <a:lnSpc>
                <a:spcPct val="100000"/>
              </a:lnSpc>
              <a:spcBef>
                <a:spcPts val="0"/>
              </a:spcBef>
              <a:spcAft>
                <a:spcPts val="0"/>
              </a:spcAft>
              <a:buNone/>
            </a:pPr>
            <a:r>
              <a:t/>
            </a:r>
            <a:endParaRPr sz="2400">
              <a:latin typeface="Calibri"/>
              <a:ea typeface="Calibri"/>
              <a:cs typeface="Calibri"/>
              <a:sym typeface="Calibri"/>
            </a:endParaRPr>
          </a:p>
        </p:txBody>
      </p:sp>
      <p:sp>
        <p:nvSpPr>
          <p:cNvPr id="180" name="Google Shape;180;g10d12806ce5_0_43"/>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407550" y="903900"/>
            <a:ext cx="8328900" cy="3817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Wednesday 8th June 2022</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18:30 - 19:30</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We have a WhatsApp group – join using this link: </a:t>
            </a:r>
            <a:r>
              <a:rPr lang="en-GB" sz="2770" u="sng">
                <a:solidFill>
                  <a:schemeClr val="hlink"/>
                </a:solidFill>
                <a:latin typeface="Calibri"/>
                <a:ea typeface="Calibri"/>
                <a:cs typeface="Calibri"/>
                <a:sym typeface="Calibri"/>
                <a:hlinkClick r:id="rId3"/>
              </a:rPr>
              <a:t>https://chat.whatsapp.com/DlJKqszwLQb8aPagYzJ9qH</a:t>
            </a:r>
            <a:r>
              <a:rPr lang="en-GB" sz="2770">
                <a:latin typeface="Calibri"/>
                <a:ea typeface="Calibri"/>
                <a:cs typeface="Calibri"/>
                <a:sym typeface="Calibri"/>
              </a:rPr>
              <a:t> </a:t>
            </a:r>
            <a:endParaRPr sz="2770">
              <a:latin typeface="Calibri"/>
              <a:ea typeface="Calibri"/>
              <a:cs typeface="Calibri"/>
              <a:sym typeface="Calibri"/>
            </a:endParaRPr>
          </a:p>
        </p:txBody>
      </p:sp>
      <p:pic>
        <p:nvPicPr>
          <p:cNvPr id="186" name="Google Shape;186;p10"/>
          <p:cNvPicPr preferRelativeResize="0"/>
          <p:nvPr/>
        </p:nvPicPr>
        <p:blipFill rotWithShape="1">
          <a:blip r:embed="rId4">
            <a:alphaModFix/>
          </a:blip>
          <a:srcRect b="0" l="0" r="0" t="0"/>
          <a:stretch/>
        </p:blipFill>
        <p:spPr>
          <a:xfrm>
            <a:off x="7076950" y="189422"/>
            <a:ext cx="1828224" cy="632899"/>
          </a:xfrm>
          <a:prstGeom prst="rect">
            <a:avLst/>
          </a:prstGeom>
          <a:noFill/>
          <a:ln>
            <a:noFill/>
          </a:ln>
        </p:spPr>
      </p:pic>
      <p:sp>
        <p:nvSpPr>
          <p:cNvPr id="187" name="Google Shape;18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88" name="Google Shape;188;p1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Housekeeping Rules</a:t>
            </a:r>
            <a:endParaRPr>
              <a:solidFill>
                <a:srgbClr val="38761D"/>
              </a:solidFill>
              <a:latin typeface="Calibri"/>
              <a:ea typeface="Calibri"/>
              <a:cs typeface="Calibri"/>
              <a:sym typeface="Calibri"/>
            </a:endParaRPr>
          </a:p>
        </p:txBody>
      </p:sp>
      <p:sp>
        <p:nvSpPr>
          <p:cNvPr id="68" name="Google Shape;68;p2"/>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Aim for 2 minutes when discussing ideas</a:t>
            </a:r>
            <a:endParaRPr sz="2400">
              <a:latin typeface="Calibri"/>
              <a:ea typeface="Calibri"/>
              <a:cs typeface="Calibri"/>
              <a:sym typeface="Calibri"/>
            </a:endParaRPr>
          </a:p>
          <a:p>
            <a:pPr indent="0" lvl="0" marL="32004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Be respectful of everyone</a:t>
            </a:r>
            <a:endParaRPr sz="2400">
              <a:latin typeface="Calibri"/>
              <a:ea typeface="Calibri"/>
              <a:cs typeface="Calibri"/>
              <a:sym typeface="Calibri"/>
            </a:endParaRPr>
          </a:p>
          <a:p>
            <a:pPr indent="0" lvl="0" marL="32004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Remain non-partisan</a:t>
            </a:r>
            <a:endParaRPr sz="2400">
              <a:latin typeface="Calibri"/>
              <a:ea typeface="Calibri"/>
              <a:cs typeface="Calibri"/>
              <a:sym typeface="Calibri"/>
            </a:endParaRPr>
          </a:p>
          <a:p>
            <a:pPr indent="0" lvl="0" marL="32004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Try to stay on topic as much as possible!</a:t>
            </a:r>
            <a:endParaRPr sz="2400">
              <a:latin typeface="Calibri"/>
              <a:ea typeface="Calibri"/>
              <a:cs typeface="Calibri"/>
              <a:sym typeface="Calibri"/>
            </a:endParaRPr>
          </a:p>
          <a:p>
            <a:pPr indent="0" lvl="0" marL="457200" rtl="0" algn="l">
              <a:lnSpc>
                <a:spcPct val="90000"/>
              </a:lnSpc>
              <a:spcBef>
                <a:spcPts val="0"/>
              </a:spcBef>
              <a:spcAft>
                <a:spcPts val="0"/>
              </a:spcAft>
              <a:buSzPts val="1400"/>
              <a:buNone/>
            </a:pPr>
            <a:r>
              <a:t/>
            </a:r>
            <a:endParaRPr sz="2400">
              <a:latin typeface="Calibri"/>
              <a:ea typeface="Calibri"/>
              <a:cs typeface="Calibri"/>
              <a:sym typeface="Calibri"/>
            </a:endParaRPr>
          </a:p>
        </p:txBody>
      </p:sp>
      <p:sp>
        <p:nvSpPr>
          <p:cNvPr id="69" name="Google Shape;69;p2"/>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pic>
        <p:nvPicPr>
          <p:cNvPr id="70" name="Google Shape;70;p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1" name="Google Shape;71;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f1884d770c_0_10"/>
          <p:cNvSpPr txBox="1"/>
          <p:nvPr>
            <p:ph type="title"/>
          </p:nvPr>
        </p:nvSpPr>
        <p:spPr>
          <a:xfrm>
            <a:off x="628650" y="273847"/>
            <a:ext cx="7886700" cy="548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77" name="Google Shape;77;gf1884d770c_0_10"/>
          <p:cNvSpPr txBox="1"/>
          <p:nvPr>
            <p:ph idx="1" type="body"/>
          </p:nvPr>
        </p:nvSpPr>
        <p:spPr>
          <a:xfrm>
            <a:off x="408225" y="833325"/>
            <a:ext cx="8496900" cy="4033800"/>
          </a:xfrm>
          <a:prstGeom prst="rect">
            <a:avLst/>
          </a:prstGeom>
          <a:noFill/>
          <a:ln>
            <a:noFill/>
          </a:ln>
        </p:spPr>
        <p:txBody>
          <a:bodyPr anchorCtr="0" anchor="t" bIns="34275" lIns="68575" spcFirstLastPara="1" rIns="68575" wrap="square" tIns="34275">
            <a:noAutofit/>
          </a:bodyPr>
          <a:lstStyle/>
          <a:p>
            <a:pPr indent="-337343" lvl="0" marL="457200" rtl="0" algn="l">
              <a:lnSpc>
                <a:spcPct val="90000"/>
              </a:lnSpc>
              <a:spcBef>
                <a:spcPts val="0"/>
              </a:spcBef>
              <a:spcAft>
                <a:spcPts val="0"/>
              </a:spcAft>
              <a:buSzPts val="1713"/>
              <a:buFont typeface="Calibri"/>
              <a:buAutoNum type="arabicPeriod"/>
            </a:pPr>
            <a:r>
              <a:rPr lang="en-GB" sz="1712">
                <a:latin typeface="Calibri"/>
                <a:ea typeface="Calibri"/>
                <a:cs typeface="Calibri"/>
                <a:sym typeface="Calibri"/>
              </a:rPr>
              <a:t>Welcome-10 mins</a:t>
            </a:r>
            <a:endParaRPr sz="1712">
              <a:latin typeface="Calibri"/>
              <a:ea typeface="Calibri"/>
              <a:cs typeface="Calibri"/>
              <a:sym typeface="Calibri"/>
            </a:endParaRPr>
          </a:p>
          <a:p>
            <a:pPr indent="0" lvl="0" marL="457200" rtl="0" algn="l">
              <a:lnSpc>
                <a:spcPct val="90000"/>
              </a:lnSpc>
              <a:spcBef>
                <a:spcPts val="0"/>
              </a:spcBef>
              <a:spcAft>
                <a:spcPts val="0"/>
              </a:spcAft>
              <a:buSzPts val="688"/>
              <a:buNone/>
            </a:pPr>
            <a:r>
              <a:t/>
            </a:r>
            <a:endParaRPr sz="1712">
              <a:latin typeface="Calibri"/>
              <a:ea typeface="Calibri"/>
              <a:cs typeface="Calibri"/>
              <a:sym typeface="Calibri"/>
            </a:endParaRPr>
          </a:p>
          <a:p>
            <a:pPr indent="-337343" lvl="0" marL="457200" rtl="0" algn="l">
              <a:lnSpc>
                <a:spcPct val="90000"/>
              </a:lnSpc>
              <a:spcBef>
                <a:spcPts val="0"/>
              </a:spcBef>
              <a:spcAft>
                <a:spcPts val="0"/>
              </a:spcAft>
              <a:buSzPts val="1713"/>
              <a:buFont typeface="Calibri"/>
              <a:buAutoNum type="arabicPeriod"/>
            </a:pPr>
            <a:r>
              <a:rPr lang="en-GB" sz="1712">
                <a:latin typeface="Calibri"/>
                <a:ea typeface="Calibri"/>
                <a:cs typeface="Calibri"/>
                <a:sym typeface="Calibri"/>
              </a:rPr>
              <a:t>Croydon Council Elections-  what do the results mean for CCA and what are our next steps? </a:t>
            </a:r>
            <a:r>
              <a:rPr b="1" lang="en-GB" sz="1712">
                <a:latin typeface="Calibri"/>
                <a:ea typeface="Calibri"/>
                <a:cs typeface="Calibri"/>
                <a:sym typeface="Calibri"/>
              </a:rPr>
              <a:t>Léonie </a:t>
            </a:r>
            <a:r>
              <a:rPr lang="en-GB" sz="1712">
                <a:latin typeface="Calibri"/>
                <a:ea typeface="Calibri"/>
                <a:cs typeface="Calibri"/>
                <a:sym typeface="Calibri"/>
              </a:rPr>
              <a:t>-20mins</a:t>
            </a:r>
            <a:endParaRPr sz="1712">
              <a:latin typeface="Calibri"/>
              <a:ea typeface="Calibri"/>
              <a:cs typeface="Calibri"/>
              <a:sym typeface="Calibri"/>
            </a:endParaRPr>
          </a:p>
          <a:p>
            <a:pPr indent="0" lvl="0" marL="457200" rtl="0" algn="l">
              <a:lnSpc>
                <a:spcPct val="90000"/>
              </a:lnSpc>
              <a:spcBef>
                <a:spcPts val="0"/>
              </a:spcBef>
              <a:spcAft>
                <a:spcPts val="0"/>
              </a:spcAft>
              <a:buSzPts val="688"/>
              <a:buNone/>
            </a:pPr>
            <a:r>
              <a:t/>
            </a:r>
            <a:endParaRPr sz="1712">
              <a:latin typeface="Calibri"/>
              <a:ea typeface="Calibri"/>
              <a:cs typeface="Calibri"/>
              <a:sym typeface="Calibri"/>
            </a:endParaRPr>
          </a:p>
          <a:p>
            <a:pPr indent="-337343" lvl="0" marL="457200" rtl="0" algn="l">
              <a:lnSpc>
                <a:spcPct val="90000"/>
              </a:lnSpc>
              <a:spcBef>
                <a:spcPts val="0"/>
              </a:spcBef>
              <a:spcAft>
                <a:spcPts val="0"/>
              </a:spcAft>
              <a:buSzPts val="1713"/>
              <a:buFont typeface="Calibri"/>
              <a:buAutoNum type="arabicPeriod"/>
            </a:pPr>
            <a:r>
              <a:rPr lang="en-GB" sz="1712">
                <a:latin typeface="Calibri"/>
                <a:ea typeface="Calibri"/>
                <a:cs typeface="Calibri"/>
                <a:sym typeface="Calibri"/>
              </a:rPr>
              <a:t>Great Big Green Week - what can we do to celebrate Croydon’s successes?</a:t>
            </a:r>
            <a:endParaRPr sz="1712">
              <a:latin typeface="Calibri"/>
              <a:ea typeface="Calibri"/>
              <a:cs typeface="Calibri"/>
              <a:sym typeface="Calibri"/>
            </a:endParaRPr>
          </a:p>
          <a:p>
            <a:pPr indent="0" lvl="0" marL="457200" rtl="0" algn="l">
              <a:lnSpc>
                <a:spcPct val="90000"/>
              </a:lnSpc>
              <a:spcBef>
                <a:spcPts val="0"/>
              </a:spcBef>
              <a:spcAft>
                <a:spcPts val="0"/>
              </a:spcAft>
              <a:buSzPts val="688"/>
              <a:buNone/>
            </a:pPr>
            <a:r>
              <a:rPr b="1" lang="en-GB" sz="1712">
                <a:latin typeface="Calibri"/>
                <a:ea typeface="Calibri"/>
                <a:cs typeface="Calibri"/>
                <a:sym typeface="Calibri"/>
              </a:rPr>
              <a:t>Katherine and Léonie -</a:t>
            </a:r>
            <a:r>
              <a:rPr lang="en-GB" sz="1712">
                <a:latin typeface="Calibri"/>
                <a:ea typeface="Calibri"/>
                <a:cs typeface="Calibri"/>
                <a:sym typeface="Calibri"/>
              </a:rPr>
              <a:t>20 mins</a:t>
            </a:r>
            <a:endParaRPr sz="1712">
              <a:latin typeface="Calibri"/>
              <a:ea typeface="Calibri"/>
              <a:cs typeface="Calibri"/>
              <a:sym typeface="Calibri"/>
            </a:endParaRPr>
          </a:p>
          <a:p>
            <a:pPr indent="0" lvl="0" marL="457200" rtl="0" algn="l">
              <a:lnSpc>
                <a:spcPct val="90000"/>
              </a:lnSpc>
              <a:spcBef>
                <a:spcPts val="0"/>
              </a:spcBef>
              <a:spcAft>
                <a:spcPts val="0"/>
              </a:spcAft>
              <a:buSzPts val="688"/>
              <a:buNone/>
            </a:pPr>
            <a:r>
              <a:t/>
            </a:r>
            <a:endParaRPr sz="1712">
              <a:latin typeface="Calibri"/>
              <a:ea typeface="Calibri"/>
              <a:cs typeface="Calibri"/>
              <a:sym typeface="Calibri"/>
            </a:endParaRPr>
          </a:p>
          <a:p>
            <a:pPr indent="-337343" lvl="0" marL="457200" rtl="0" algn="l">
              <a:lnSpc>
                <a:spcPct val="90000"/>
              </a:lnSpc>
              <a:spcBef>
                <a:spcPts val="0"/>
              </a:spcBef>
              <a:spcAft>
                <a:spcPts val="0"/>
              </a:spcAft>
              <a:buSzPts val="1713"/>
              <a:buFont typeface="Calibri"/>
              <a:buAutoNum type="arabicPeriod"/>
            </a:pPr>
            <a:r>
              <a:rPr lang="en-GB" sz="1712">
                <a:latin typeface="Calibri"/>
                <a:ea typeface="Calibri"/>
                <a:cs typeface="Calibri"/>
                <a:sym typeface="Calibri"/>
              </a:rPr>
              <a:t>Upcoming Events-Omar and Anna-10 mins </a:t>
            </a:r>
            <a:endParaRPr sz="1712">
              <a:latin typeface="Calibri"/>
              <a:ea typeface="Calibri"/>
              <a:cs typeface="Calibri"/>
              <a:sym typeface="Calibri"/>
            </a:endParaRPr>
          </a:p>
          <a:p>
            <a:pPr indent="0" lvl="0" marL="457200" rtl="0" algn="l">
              <a:lnSpc>
                <a:spcPct val="90000"/>
              </a:lnSpc>
              <a:spcBef>
                <a:spcPts val="0"/>
              </a:spcBef>
              <a:spcAft>
                <a:spcPts val="0"/>
              </a:spcAft>
              <a:buNone/>
            </a:pPr>
            <a:r>
              <a:rPr lang="en-GB" sz="1712">
                <a:latin typeface="Calibri"/>
                <a:ea typeface="Calibri"/>
                <a:cs typeface="Calibri"/>
                <a:sym typeface="Calibri"/>
              </a:rPr>
              <a:t>Big Plastic Count</a:t>
            </a:r>
            <a:endParaRPr sz="1712">
              <a:latin typeface="Calibri"/>
              <a:ea typeface="Calibri"/>
              <a:cs typeface="Calibri"/>
              <a:sym typeface="Calibri"/>
            </a:endParaRPr>
          </a:p>
          <a:p>
            <a:pPr indent="0" lvl="0" marL="457200" rtl="0" algn="l">
              <a:lnSpc>
                <a:spcPct val="90000"/>
              </a:lnSpc>
              <a:spcBef>
                <a:spcPts val="0"/>
              </a:spcBef>
              <a:spcAft>
                <a:spcPts val="0"/>
              </a:spcAft>
              <a:buNone/>
            </a:pPr>
            <a:r>
              <a:rPr lang="en-GB" sz="1712">
                <a:latin typeface="Calibri"/>
                <a:ea typeface="Calibri"/>
                <a:cs typeface="Calibri"/>
                <a:sym typeface="Calibri"/>
              </a:rPr>
              <a:t>World Environment Day</a:t>
            </a:r>
            <a:endParaRPr sz="1712">
              <a:latin typeface="Calibri"/>
              <a:ea typeface="Calibri"/>
              <a:cs typeface="Calibri"/>
              <a:sym typeface="Calibri"/>
            </a:endParaRPr>
          </a:p>
          <a:p>
            <a:pPr indent="0" lvl="0" marL="457200" rtl="0" algn="l">
              <a:lnSpc>
                <a:spcPct val="90000"/>
              </a:lnSpc>
              <a:spcBef>
                <a:spcPts val="0"/>
              </a:spcBef>
              <a:spcAft>
                <a:spcPts val="0"/>
              </a:spcAft>
              <a:buNone/>
            </a:pPr>
            <a:r>
              <a:rPr lang="en-GB" sz="1712">
                <a:latin typeface="Calibri"/>
                <a:ea typeface="Calibri"/>
                <a:cs typeface="Calibri"/>
                <a:sym typeface="Calibri"/>
              </a:rPr>
              <a:t>FOE Groundswell</a:t>
            </a:r>
            <a:endParaRPr sz="1712">
              <a:latin typeface="Calibri"/>
              <a:ea typeface="Calibri"/>
              <a:cs typeface="Calibri"/>
              <a:sym typeface="Calibri"/>
            </a:endParaRPr>
          </a:p>
          <a:p>
            <a:pPr indent="0" lvl="0" marL="457200" rtl="0" algn="l">
              <a:lnSpc>
                <a:spcPct val="90000"/>
              </a:lnSpc>
              <a:spcBef>
                <a:spcPts val="0"/>
              </a:spcBef>
              <a:spcAft>
                <a:spcPts val="0"/>
              </a:spcAft>
              <a:buNone/>
            </a:pPr>
            <a:r>
              <a:rPr lang="en-GB" sz="1712">
                <a:latin typeface="Calibri"/>
                <a:ea typeface="Calibri"/>
                <a:cs typeface="Calibri"/>
                <a:sym typeface="Calibri"/>
              </a:rPr>
              <a:t>Croydon Green Spaces Open Day</a:t>
            </a:r>
            <a:endParaRPr sz="1712">
              <a:latin typeface="Calibri"/>
              <a:ea typeface="Calibri"/>
              <a:cs typeface="Calibri"/>
              <a:sym typeface="Calibri"/>
            </a:endParaRPr>
          </a:p>
          <a:p>
            <a:pPr indent="0" lvl="0" marL="457200" rtl="0" algn="l">
              <a:lnSpc>
                <a:spcPct val="90000"/>
              </a:lnSpc>
              <a:spcBef>
                <a:spcPts val="0"/>
              </a:spcBef>
              <a:spcAft>
                <a:spcPts val="0"/>
              </a:spcAft>
              <a:buNone/>
            </a:pPr>
            <a:r>
              <a:rPr lang="en-GB" sz="1712">
                <a:latin typeface="Calibri"/>
                <a:ea typeface="Calibri"/>
                <a:cs typeface="Calibri"/>
                <a:sym typeface="Calibri"/>
              </a:rPr>
              <a:t>Sustainable Thornton Heath Hub </a:t>
            </a:r>
            <a:endParaRPr sz="1712">
              <a:latin typeface="Calibri"/>
              <a:ea typeface="Calibri"/>
              <a:cs typeface="Calibri"/>
              <a:sym typeface="Calibri"/>
            </a:endParaRPr>
          </a:p>
          <a:p>
            <a:pPr indent="0" lvl="0" marL="0" rtl="0" algn="l">
              <a:lnSpc>
                <a:spcPct val="90000"/>
              </a:lnSpc>
              <a:spcBef>
                <a:spcPts val="0"/>
              </a:spcBef>
              <a:spcAft>
                <a:spcPts val="0"/>
              </a:spcAft>
              <a:buNone/>
            </a:pPr>
            <a:r>
              <a:rPr b="1" lang="en-GB" sz="1712">
                <a:latin typeface="Calibri"/>
                <a:ea typeface="Calibri"/>
                <a:cs typeface="Calibri"/>
                <a:sym typeface="Calibri"/>
              </a:rPr>
              <a:t>        </a:t>
            </a:r>
            <a:endParaRPr sz="1712">
              <a:latin typeface="Calibri"/>
              <a:ea typeface="Calibri"/>
              <a:cs typeface="Calibri"/>
              <a:sym typeface="Calibri"/>
            </a:endParaRPr>
          </a:p>
          <a:p>
            <a:pPr indent="-337343" lvl="0" marL="457200" rtl="0" algn="l">
              <a:lnSpc>
                <a:spcPct val="90000"/>
              </a:lnSpc>
              <a:spcBef>
                <a:spcPts val="0"/>
              </a:spcBef>
              <a:spcAft>
                <a:spcPts val="0"/>
              </a:spcAft>
              <a:buSzPts val="1713"/>
              <a:buFont typeface="Calibri"/>
              <a:buAutoNum type="arabicPeriod"/>
            </a:pPr>
            <a:r>
              <a:rPr lang="en-GB" sz="1712">
                <a:latin typeface="Calibri"/>
                <a:ea typeface="Calibri"/>
                <a:cs typeface="Calibri"/>
                <a:sym typeface="Calibri"/>
              </a:rPr>
              <a:t>AOB and date of next meeting.</a:t>
            </a:r>
            <a:endParaRPr sz="1712">
              <a:latin typeface="Calibri"/>
              <a:ea typeface="Calibri"/>
              <a:cs typeface="Calibri"/>
              <a:sym typeface="Calibri"/>
            </a:endParaRPr>
          </a:p>
        </p:txBody>
      </p:sp>
      <p:pic>
        <p:nvPicPr>
          <p:cNvPr id="78" name="Google Shape;78;gf1884d770c_0_1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9" name="Google Shape;79;gf1884d770c_0_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80" name="Google Shape;80;gf1884d770c_0_1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2180dc0808_0_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Welcome!</a:t>
            </a:r>
            <a:endParaRPr>
              <a:solidFill>
                <a:srgbClr val="38761D"/>
              </a:solidFill>
              <a:latin typeface="Calibri"/>
              <a:ea typeface="Calibri"/>
              <a:cs typeface="Calibri"/>
              <a:sym typeface="Calibri"/>
            </a:endParaRPr>
          </a:p>
        </p:txBody>
      </p:sp>
      <p:sp>
        <p:nvSpPr>
          <p:cNvPr id="86" name="Google Shape;86;g12180dc0808_0_2"/>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rPr lang="en-GB" sz="2700">
                <a:latin typeface="Calibri"/>
                <a:ea typeface="Calibri"/>
                <a:cs typeface="Calibri"/>
                <a:sym typeface="Calibri"/>
              </a:rPr>
              <a:t>Discussion / write in chat:</a:t>
            </a:r>
            <a:endParaRPr sz="2700">
              <a:latin typeface="Calibri"/>
              <a:ea typeface="Calibri"/>
              <a:cs typeface="Calibri"/>
              <a:sym typeface="Calibri"/>
            </a:endParaRPr>
          </a:p>
          <a:p>
            <a:pPr indent="0" lvl="0" marL="0" rtl="0" algn="ctr">
              <a:lnSpc>
                <a:spcPct val="90000"/>
              </a:lnSpc>
              <a:spcBef>
                <a:spcPts val="0"/>
              </a:spcBef>
              <a:spcAft>
                <a:spcPts val="0"/>
              </a:spcAft>
              <a:buSzPts val="1400"/>
              <a:buNone/>
            </a:pPr>
            <a:r>
              <a:t/>
            </a:r>
            <a:endParaRPr sz="2700">
              <a:latin typeface="Calibri"/>
              <a:ea typeface="Calibri"/>
              <a:cs typeface="Calibri"/>
              <a:sym typeface="Calibri"/>
            </a:endParaRPr>
          </a:p>
          <a:p>
            <a:pPr indent="0" lvl="0" marL="0" rtl="0" algn="ctr">
              <a:lnSpc>
                <a:spcPct val="90000"/>
              </a:lnSpc>
              <a:spcBef>
                <a:spcPts val="0"/>
              </a:spcBef>
              <a:spcAft>
                <a:spcPts val="0"/>
              </a:spcAft>
              <a:buSzPts val="1400"/>
              <a:buNone/>
            </a:pPr>
            <a:r>
              <a:rPr b="1" lang="en-GB" sz="2700">
                <a:latin typeface="Calibri"/>
                <a:ea typeface="Calibri"/>
                <a:cs typeface="Calibri"/>
                <a:sym typeface="Calibri"/>
              </a:rPr>
              <a:t>What positive eco-news have you discovered this month?</a:t>
            </a:r>
            <a:endParaRPr b="1" sz="2700">
              <a:latin typeface="Calibri"/>
              <a:ea typeface="Calibri"/>
              <a:cs typeface="Calibri"/>
              <a:sym typeface="Calibri"/>
            </a:endParaRPr>
          </a:p>
        </p:txBody>
      </p:sp>
      <p:pic>
        <p:nvPicPr>
          <p:cNvPr id="87" name="Google Shape;87;g12180dc0808_0_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88" name="Google Shape;88;g12180dc0808_0_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89" name="Google Shape;89;g12180dc0808_0_2"/>
          <p:cNvPicPr preferRelativeResize="0"/>
          <p:nvPr/>
        </p:nvPicPr>
        <p:blipFill rotWithShape="1">
          <a:blip r:embed="rId4">
            <a:alphaModFix/>
          </a:blip>
          <a:srcRect b="0" l="0" r="0" t="0"/>
          <a:stretch/>
        </p:blipFill>
        <p:spPr>
          <a:xfrm>
            <a:off x="3291613" y="2902500"/>
            <a:ext cx="2560776" cy="1660500"/>
          </a:xfrm>
          <a:prstGeom prst="rect">
            <a:avLst/>
          </a:prstGeom>
          <a:noFill/>
          <a:ln>
            <a:noFill/>
          </a:ln>
        </p:spPr>
      </p:pic>
      <p:sp>
        <p:nvSpPr>
          <p:cNvPr id="90" name="Google Shape;90;g12180dc0808_0_2"/>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1bebbce5ec_1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pic>
        <p:nvPicPr>
          <p:cNvPr id="96" name="Google Shape;96;g11bebbce5ec_1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97" name="Google Shape;97;g11bebbce5ec_1_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98" name="Google Shape;98;g11bebbce5ec_1_0"/>
          <p:cNvPicPr preferRelativeResize="0"/>
          <p:nvPr/>
        </p:nvPicPr>
        <p:blipFill>
          <a:blip r:embed="rId4">
            <a:alphaModFix/>
          </a:blip>
          <a:stretch>
            <a:fillRect/>
          </a:stretch>
        </p:blipFill>
        <p:spPr>
          <a:xfrm>
            <a:off x="-12" y="-87025"/>
            <a:ext cx="3857626" cy="5143501"/>
          </a:xfrm>
          <a:prstGeom prst="rect">
            <a:avLst/>
          </a:prstGeom>
          <a:noFill/>
          <a:ln>
            <a:noFill/>
          </a:ln>
        </p:spPr>
      </p:pic>
      <p:pic>
        <p:nvPicPr>
          <p:cNvPr id="99" name="Google Shape;99;g11bebbce5ec_1_0"/>
          <p:cNvPicPr preferRelativeResize="0"/>
          <p:nvPr/>
        </p:nvPicPr>
        <p:blipFill>
          <a:blip r:embed="rId5">
            <a:alphaModFix/>
          </a:blip>
          <a:stretch>
            <a:fillRect/>
          </a:stretch>
        </p:blipFill>
        <p:spPr>
          <a:xfrm>
            <a:off x="3463126" y="1321150"/>
            <a:ext cx="2994823" cy="3735327"/>
          </a:xfrm>
          <a:prstGeom prst="rect">
            <a:avLst/>
          </a:prstGeom>
          <a:noFill/>
          <a:ln>
            <a:noFill/>
          </a:ln>
        </p:spPr>
      </p:pic>
      <p:pic>
        <p:nvPicPr>
          <p:cNvPr id="100" name="Google Shape;100;g11bebbce5ec_1_0"/>
          <p:cNvPicPr preferRelativeResize="0"/>
          <p:nvPr/>
        </p:nvPicPr>
        <p:blipFill rotWithShape="1">
          <a:blip r:embed="rId6">
            <a:alphaModFix/>
          </a:blip>
          <a:srcRect b="16198" l="10722" r="0" t="8670"/>
          <a:stretch/>
        </p:blipFill>
        <p:spPr>
          <a:xfrm>
            <a:off x="6367950" y="0"/>
            <a:ext cx="2741476" cy="3075768"/>
          </a:xfrm>
          <a:prstGeom prst="rect">
            <a:avLst/>
          </a:prstGeom>
          <a:noFill/>
          <a:ln>
            <a:noFill/>
          </a:ln>
        </p:spPr>
      </p:pic>
      <p:pic>
        <p:nvPicPr>
          <p:cNvPr id="101" name="Google Shape;101;g11bebbce5ec_1_0"/>
          <p:cNvPicPr preferRelativeResize="0"/>
          <p:nvPr/>
        </p:nvPicPr>
        <p:blipFill rotWithShape="1">
          <a:blip r:embed="rId7">
            <a:alphaModFix/>
          </a:blip>
          <a:srcRect b="0" l="19803" r="21952" t="14879"/>
          <a:stretch/>
        </p:blipFill>
        <p:spPr>
          <a:xfrm>
            <a:off x="7419525" y="2713450"/>
            <a:ext cx="1596749" cy="2510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2943e36a3e_0_5"/>
          <p:cNvSpPr txBox="1"/>
          <p:nvPr>
            <p:ph type="title"/>
          </p:nvPr>
        </p:nvSpPr>
        <p:spPr>
          <a:xfrm>
            <a:off x="318400" y="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Croydon Mayoral Hustings and Election:</a:t>
            </a:r>
            <a:r>
              <a:rPr lang="en-GB" sz="1600">
                <a:latin typeface="Calibri"/>
                <a:ea typeface="Calibri"/>
                <a:cs typeface="Calibri"/>
                <a:sym typeface="Calibri"/>
              </a:rPr>
              <a:t>Jason Perry, Conservative, elected Mayor and he has appointed Lynne Hale, Conservative, Deputy Mayor</a:t>
            </a:r>
            <a:endParaRPr sz="2088"/>
          </a:p>
        </p:txBody>
      </p:sp>
      <p:pic>
        <p:nvPicPr>
          <p:cNvPr id="107" name="Google Shape;107;g12943e36a3e_0_5"/>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08" name="Google Shape;108;g12943e36a3e_0_5"/>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sp>
        <p:nvSpPr>
          <p:cNvPr id="109" name="Google Shape;109;g12943e36a3e_0_5"/>
          <p:cNvSpPr txBox="1"/>
          <p:nvPr/>
        </p:nvSpPr>
        <p:spPr>
          <a:xfrm>
            <a:off x="446775" y="1134800"/>
            <a:ext cx="5282400" cy="3343500"/>
          </a:xfrm>
          <a:prstGeom prst="rect">
            <a:avLst/>
          </a:prstGeom>
          <a:noFill/>
          <a:ln>
            <a:noFill/>
          </a:ln>
        </p:spPr>
        <p:txBody>
          <a:bodyPr anchorCtr="0" anchor="t" bIns="91425" lIns="91425" spcFirstLastPara="1" rIns="91425" wrap="square" tIns="91425">
            <a:spAutoFit/>
          </a:bodyPr>
          <a:lstStyle/>
          <a:p>
            <a:pPr indent="0" lvl="0" marL="0" marR="0" rtl="0" algn="l">
              <a:lnSpc>
                <a:spcPct val="122727"/>
              </a:lnSpc>
              <a:spcBef>
                <a:spcPts val="150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What do the following tell us about his agenda for Croydon being </a:t>
            </a:r>
            <a:r>
              <a:rPr b="1" lang="en-GB" sz="1600">
                <a:solidFill>
                  <a:schemeClr val="dk1"/>
                </a:solidFill>
                <a:latin typeface="Calibri"/>
                <a:ea typeface="Calibri"/>
                <a:cs typeface="Calibri"/>
                <a:sym typeface="Calibri"/>
              </a:rPr>
              <a:t>carbon neutral by 2030 </a:t>
            </a:r>
            <a:r>
              <a:rPr lang="en-GB" sz="1600">
                <a:solidFill>
                  <a:schemeClr val="dk1"/>
                </a:solidFill>
                <a:latin typeface="Calibri"/>
                <a:ea typeface="Calibri"/>
                <a:cs typeface="Calibri"/>
                <a:sym typeface="Calibri"/>
              </a:rPr>
              <a:t>(a difference of wording from the CCCC Report- net zero Carbon emissions by 2030)</a:t>
            </a:r>
            <a:endParaRPr sz="1600">
              <a:solidFill>
                <a:schemeClr val="dk1"/>
              </a:solidFill>
              <a:latin typeface="Calibri"/>
              <a:ea typeface="Calibri"/>
              <a:cs typeface="Calibri"/>
              <a:sym typeface="Calibri"/>
            </a:endParaRPr>
          </a:p>
          <a:p>
            <a:pPr indent="-330200" lvl="0" marL="457200" rtl="0" algn="l">
              <a:lnSpc>
                <a:spcPct val="122727"/>
              </a:lnSpc>
              <a:spcBef>
                <a:spcPts val="1500"/>
              </a:spcBef>
              <a:spcAft>
                <a:spcPts val="0"/>
              </a:spcAft>
              <a:buClr>
                <a:schemeClr val="dk1"/>
              </a:buClr>
              <a:buSzPts val="1600"/>
              <a:buFont typeface="Calibri"/>
              <a:buAutoNum type="arabicPeriod"/>
            </a:pPr>
            <a:r>
              <a:rPr lang="en-GB" sz="1600">
                <a:solidFill>
                  <a:schemeClr val="dk1"/>
                </a:solidFill>
                <a:latin typeface="Calibri"/>
                <a:ea typeface="Calibri"/>
                <a:cs typeface="Calibri"/>
                <a:sym typeface="Calibri"/>
              </a:rPr>
              <a:t>His Mayoral Pledge for Croydon to be carbon neutral by 2030 (tweet 15 March)</a:t>
            </a:r>
            <a:endParaRPr sz="1600">
              <a:solidFill>
                <a:schemeClr val="dk1"/>
              </a:solidFill>
              <a:latin typeface="Calibri"/>
              <a:ea typeface="Calibri"/>
              <a:cs typeface="Calibri"/>
              <a:sym typeface="Calibri"/>
            </a:endParaRPr>
          </a:p>
          <a:p>
            <a:pPr indent="-330200" lvl="0" marL="457200" marR="0" rtl="0" algn="l">
              <a:lnSpc>
                <a:spcPct val="122727"/>
              </a:lnSpc>
              <a:spcBef>
                <a:spcPts val="0"/>
              </a:spcBef>
              <a:spcAft>
                <a:spcPts val="0"/>
              </a:spcAft>
              <a:buClr>
                <a:schemeClr val="dk1"/>
              </a:buClr>
              <a:buSzPts val="1600"/>
              <a:buFont typeface="Calibri"/>
              <a:buAutoNum type="arabicPeriod"/>
            </a:pPr>
            <a:r>
              <a:rPr lang="en-GB" sz="1600">
                <a:solidFill>
                  <a:schemeClr val="dk1"/>
                </a:solidFill>
                <a:latin typeface="Calibri"/>
                <a:ea typeface="Calibri"/>
                <a:cs typeface="Calibri"/>
                <a:sym typeface="Calibri"/>
              </a:rPr>
              <a:t>His responses to husting questions. </a:t>
            </a:r>
            <a:endParaRPr sz="1600">
              <a:solidFill>
                <a:schemeClr val="dk1"/>
              </a:solidFill>
              <a:latin typeface="Calibri"/>
              <a:ea typeface="Calibri"/>
              <a:cs typeface="Calibri"/>
              <a:sym typeface="Calibri"/>
            </a:endParaRPr>
          </a:p>
          <a:p>
            <a:pPr indent="-330200" lvl="0" marL="457200" marR="0" rtl="0" algn="l">
              <a:lnSpc>
                <a:spcPct val="122727"/>
              </a:lnSpc>
              <a:spcBef>
                <a:spcPts val="0"/>
              </a:spcBef>
              <a:spcAft>
                <a:spcPts val="0"/>
              </a:spcAft>
              <a:buClr>
                <a:schemeClr val="dk1"/>
              </a:buClr>
              <a:buSzPts val="1600"/>
              <a:buFont typeface="Calibri"/>
              <a:buAutoNum type="arabicPeriod"/>
            </a:pPr>
            <a:r>
              <a:rPr lang="en-GB" sz="1600">
                <a:solidFill>
                  <a:schemeClr val="dk1"/>
                </a:solidFill>
                <a:latin typeface="Calibri"/>
                <a:ea typeface="Calibri"/>
                <a:cs typeface="Calibri"/>
                <a:sym typeface="Calibri"/>
              </a:rPr>
              <a:t>What </a:t>
            </a:r>
            <a:r>
              <a:rPr lang="en-GB" sz="1600">
                <a:solidFill>
                  <a:srgbClr val="00FF00"/>
                </a:solidFill>
                <a:latin typeface="Calibri"/>
                <a:ea typeface="Calibri"/>
                <a:cs typeface="Calibri"/>
                <a:sym typeface="Calibri"/>
              </a:rPr>
              <a:t>action </a:t>
            </a:r>
            <a:r>
              <a:rPr lang="en-GB" sz="1600">
                <a:solidFill>
                  <a:schemeClr val="dk1"/>
                </a:solidFill>
                <a:latin typeface="Calibri"/>
                <a:ea typeface="Calibri"/>
                <a:cs typeface="Calibri"/>
                <a:sym typeface="Calibri"/>
              </a:rPr>
              <a:t>should Croydon Green Network take next in order to support Croydon Council and hold it to account on delivering the Mayoral Pledge that embodies the recommendations of the CCCC Report?</a:t>
            </a:r>
            <a:endParaRPr sz="1600">
              <a:solidFill>
                <a:schemeClr val="dk1"/>
              </a:solidFill>
              <a:latin typeface="Calibri"/>
              <a:ea typeface="Calibri"/>
              <a:cs typeface="Calibri"/>
              <a:sym typeface="Calibri"/>
            </a:endParaRPr>
          </a:p>
        </p:txBody>
      </p:sp>
      <p:sp>
        <p:nvSpPr>
          <p:cNvPr id="110" name="Google Shape;110;g12943e36a3e_0_5"/>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pic>
        <p:nvPicPr>
          <p:cNvPr id="111" name="Google Shape;111;g12943e36a3e_0_5"/>
          <p:cNvPicPr preferRelativeResize="0"/>
          <p:nvPr/>
        </p:nvPicPr>
        <p:blipFill>
          <a:blip r:embed="rId4">
            <a:alphaModFix/>
          </a:blip>
          <a:stretch>
            <a:fillRect/>
          </a:stretch>
        </p:blipFill>
        <p:spPr>
          <a:xfrm>
            <a:off x="5729175" y="1649937"/>
            <a:ext cx="3374802" cy="23251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273d1d2574_0_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sz="2520">
                <a:solidFill>
                  <a:srgbClr val="38761D"/>
                </a:solidFill>
                <a:latin typeface="Calibri"/>
                <a:ea typeface="Calibri"/>
                <a:cs typeface="Calibri"/>
                <a:sym typeface="Calibri"/>
              </a:rPr>
              <a:t>Great Big Green Week - 24 Sept -2nd October</a:t>
            </a:r>
            <a:endParaRPr sz="2520">
              <a:solidFill>
                <a:srgbClr val="38761D"/>
              </a:solidFill>
              <a:latin typeface="Calibri"/>
              <a:ea typeface="Calibri"/>
              <a:cs typeface="Calibri"/>
              <a:sym typeface="Calibri"/>
            </a:endParaRPr>
          </a:p>
        </p:txBody>
      </p:sp>
      <p:sp>
        <p:nvSpPr>
          <p:cNvPr id="117" name="Google Shape;117;g1273d1d2574_0_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rgbClr val="073A41"/>
                </a:solidFill>
              </a:rPr>
              <a:t>THE GREAT BIG GREEN WEEK IS THE UK’S BIGGEST EVER CELEBRATION OF COMMUNITY ACTION TO TACKLE CLIMATE CHANGE AND PROTECT NATURE.</a:t>
            </a:r>
            <a:endParaRPr b="1" sz="1300">
              <a:solidFill>
                <a:srgbClr val="073A41"/>
              </a:solidFill>
            </a:endParaRPr>
          </a:p>
          <a:p>
            <a:pPr indent="0" lvl="0" marL="0" rtl="0" algn="ctr">
              <a:lnSpc>
                <a:spcPct val="115000"/>
              </a:lnSpc>
              <a:spcBef>
                <a:spcPts val="600"/>
              </a:spcBef>
              <a:spcAft>
                <a:spcPts val="0"/>
              </a:spcAft>
              <a:buNone/>
            </a:pPr>
            <a:r>
              <a:rPr b="1" lang="en-GB" sz="1300">
                <a:solidFill>
                  <a:srgbClr val="073A41"/>
                </a:solidFill>
              </a:rPr>
              <a:t>AND EVERYONE’S INVITED.</a:t>
            </a:r>
            <a:endParaRPr b="1" sz="1300">
              <a:solidFill>
                <a:srgbClr val="073A41"/>
              </a:solidFill>
            </a:endParaRPr>
          </a:p>
          <a:p>
            <a:pPr indent="0" lvl="0" marL="0" rtl="0" algn="ctr">
              <a:lnSpc>
                <a:spcPct val="115000"/>
              </a:lnSpc>
              <a:spcBef>
                <a:spcPts val="600"/>
              </a:spcBef>
              <a:spcAft>
                <a:spcPts val="0"/>
              </a:spcAft>
              <a:buNone/>
            </a:pPr>
            <a:r>
              <a:t/>
            </a:r>
            <a:endParaRPr b="1" sz="1300">
              <a:solidFill>
                <a:srgbClr val="073A41"/>
              </a:solidFill>
            </a:endParaRPr>
          </a:p>
          <a:p>
            <a:pPr indent="0" lvl="0" marL="0" rtl="0" algn="l">
              <a:spcBef>
                <a:spcPts val="800"/>
              </a:spcBef>
              <a:spcAft>
                <a:spcPts val="0"/>
              </a:spcAft>
              <a:buClr>
                <a:schemeClr val="dk1"/>
              </a:buClr>
              <a:buSzPts val="1100"/>
              <a:buFont typeface="Arial"/>
              <a:buNone/>
            </a:pPr>
            <a:r>
              <a:rPr lang="en-GB" u="sng">
                <a:solidFill>
                  <a:schemeClr val="accent5"/>
                </a:solidFill>
                <a:hlinkClick r:id="rId3">
                  <a:extLst>
                    <a:ext uri="{A12FA001-AC4F-418D-AE19-62706E023703}">
                      <ahyp:hlinkClr val="tx"/>
                    </a:ext>
                  </a:extLst>
                </a:hlinkClick>
              </a:rPr>
              <a:t>https://greatbiggreenweek.com</a:t>
            </a:r>
            <a:endParaRPr b="1" sz="1300">
              <a:solidFill>
                <a:srgbClr val="073A41"/>
              </a:solidFill>
            </a:endParaRPr>
          </a:p>
          <a:p>
            <a:pPr indent="0" lvl="0" marL="0" rtl="0" algn="l">
              <a:spcBef>
                <a:spcPts val="800"/>
              </a:spcBef>
              <a:spcAft>
                <a:spcPts val="0"/>
              </a:spcAft>
              <a:buNone/>
            </a:pPr>
            <a:r>
              <a:t/>
            </a:r>
            <a:endParaRPr/>
          </a:p>
        </p:txBody>
      </p:sp>
      <p:sp>
        <p:nvSpPr>
          <p:cNvPr id="118" name="Google Shape;118;g1273d1d2574_0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19" name="Google Shape;119;g1273d1d2574_0_0"/>
          <p:cNvPicPr preferRelativeResize="0"/>
          <p:nvPr/>
        </p:nvPicPr>
        <p:blipFill rotWithShape="1">
          <a:blip r:embed="rId4">
            <a:alphaModFix/>
          </a:blip>
          <a:srcRect b="0" l="0" r="0" t="0"/>
          <a:stretch/>
        </p:blipFill>
        <p:spPr>
          <a:xfrm>
            <a:off x="7076950" y="189422"/>
            <a:ext cx="1828224" cy="632899"/>
          </a:xfrm>
          <a:prstGeom prst="rect">
            <a:avLst/>
          </a:prstGeom>
          <a:noFill/>
          <a:ln>
            <a:noFill/>
          </a:ln>
        </p:spPr>
      </p:pic>
      <p:sp>
        <p:nvSpPr>
          <p:cNvPr id="120" name="Google Shape;120;g1273d1d2574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273d1d2574_0_14"/>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lang="en-GB" sz="2520">
                <a:solidFill>
                  <a:srgbClr val="38761D"/>
                </a:solidFill>
                <a:latin typeface="Calibri"/>
                <a:ea typeface="Calibri"/>
                <a:cs typeface="Calibri"/>
                <a:sym typeface="Calibri"/>
              </a:rPr>
              <a:t>What activities/events could we organise?</a:t>
            </a:r>
            <a:endParaRPr/>
          </a:p>
        </p:txBody>
      </p:sp>
      <p:sp>
        <p:nvSpPr>
          <p:cNvPr id="126" name="Google Shape;126;g1273d1d2574_0_1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rgbClr val="354462"/>
                </a:solidFill>
                <a:latin typeface="Calibri"/>
                <a:ea typeface="Calibri"/>
                <a:cs typeface="Calibri"/>
                <a:sym typeface="Calibri"/>
              </a:rPr>
              <a:t>We want to support activity/ events that: </a:t>
            </a:r>
            <a:endParaRPr sz="1600">
              <a:solidFill>
                <a:srgbClr val="35446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600">
                <a:solidFill>
                  <a:srgbClr val="354462"/>
                </a:solidFill>
                <a:latin typeface="Calibri"/>
                <a:ea typeface="Calibri"/>
                <a:cs typeface="Calibri"/>
                <a:sym typeface="Calibri"/>
              </a:rPr>
              <a:t>In your application we ask that your event/ activity meets ONE of the following:</a:t>
            </a:r>
            <a:endParaRPr sz="1600">
              <a:solidFill>
                <a:srgbClr val="354462"/>
              </a:solidFill>
              <a:latin typeface="Calibri"/>
              <a:ea typeface="Calibri"/>
              <a:cs typeface="Calibri"/>
              <a:sym typeface="Calibri"/>
            </a:endParaRPr>
          </a:p>
          <a:p>
            <a:pPr indent="-330200" lvl="0" marL="749300" rtl="0" algn="l">
              <a:lnSpc>
                <a:spcPct val="115000"/>
              </a:lnSpc>
              <a:spcBef>
                <a:spcPts val="0"/>
              </a:spcBef>
              <a:spcAft>
                <a:spcPts val="0"/>
              </a:spcAft>
              <a:buClr>
                <a:srgbClr val="354462"/>
              </a:buClr>
              <a:buSzPts val="1600"/>
              <a:buFont typeface="Calibri"/>
              <a:buChar char="●"/>
            </a:pPr>
            <a:r>
              <a:rPr lang="en-GB" sz="1600">
                <a:solidFill>
                  <a:srgbClr val="354462"/>
                </a:solidFill>
                <a:highlight>
                  <a:srgbClr val="FFFF00"/>
                </a:highlight>
                <a:latin typeface="Calibri"/>
                <a:ea typeface="Calibri"/>
                <a:cs typeface="Calibri"/>
                <a:sym typeface="Calibri"/>
              </a:rPr>
              <a:t>Empower local groups to create new connections locally </a:t>
            </a:r>
            <a:r>
              <a:rPr lang="en-GB" sz="1600">
                <a:solidFill>
                  <a:srgbClr val="354462"/>
                </a:solidFill>
                <a:latin typeface="Calibri"/>
                <a:ea typeface="Calibri"/>
                <a:cs typeface="Calibri"/>
                <a:sym typeface="Calibri"/>
              </a:rPr>
              <a:t>that support new people and organisations to take climate action locally. E.g. local businesses, sports clubs, cultural organisations and faith groups  </a:t>
            </a:r>
            <a:endParaRPr sz="1600">
              <a:solidFill>
                <a:srgbClr val="354462"/>
              </a:solidFill>
              <a:latin typeface="Calibri"/>
              <a:ea typeface="Calibri"/>
              <a:cs typeface="Calibri"/>
              <a:sym typeface="Calibri"/>
            </a:endParaRPr>
          </a:p>
          <a:p>
            <a:pPr indent="-330200" lvl="0" marL="749300" rtl="0" algn="l">
              <a:lnSpc>
                <a:spcPct val="115000"/>
              </a:lnSpc>
              <a:spcBef>
                <a:spcPts val="0"/>
              </a:spcBef>
              <a:spcAft>
                <a:spcPts val="0"/>
              </a:spcAft>
              <a:buClr>
                <a:srgbClr val="354462"/>
              </a:buClr>
              <a:buSzPts val="1600"/>
              <a:buFont typeface="Calibri"/>
              <a:buChar char="●"/>
            </a:pPr>
            <a:r>
              <a:rPr lang="en-GB" sz="1600">
                <a:solidFill>
                  <a:srgbClr val="354462"/>
                </a:solidFill>
                <a:highlight>
                  <a:srgbClr val="FFFF00"/>
                </a:highlight>
                <a:latin typeface="Calibri"/>
                <a:ea typeface="Calibri"/>
                <a:cs typeface="Calibri"/>
                <a:sym typeface="Calibri"/>
              </a:rPr>
              <a:t>Led by or in partnership with groups who are underrepresented within the climate movement.</a:t>
            </a:r>
            <a:r>
              <a:rPr lang="en-GB" sz="1600">
                <a:solidFill>
                  <a:srgbClr val="354462"/>
                </a:solidFill>
                <a:latin typeface="Calibri"/>
                <a:ea typeface="Calibri"/>
                <a:cs typeface="Calibri"/>
                <a:sym typeface="Calibri"/>
              </a:rPr>
              <a:t> E.g. ethnic minority, disability or economically deprived. </a:t>
            </a:r>
            <a:endParaRPr sz="1600">
              <a:solidFill>
                <a:srgbClr val="354462"/>
              </a:solidFill>
              <a:latin typeface="Calibri"/>
              <a:ea typeface="Calibri"/>
              <a:cs typeface="Calibri"/>
              <a:sym typeface="Calibri"/>
            </a:endParaRPr>
          </a:p>
          <a:p>
            <a:pPr indent="-330200" lvl="0" marL="749300" rtl="0" algn="l">
              <a:lnSpc>
                <a:spcPct val="115000"/>
              </a:lnSpc>
              <a:spcBef>
                <a:spcPts val="0"/>
              </a:spcBef>
              <a:spcAft>
                <a:spcPts val="0"/>
              </a:spcAft>
              <a:buClr>
                <a:srgbClr val="354462"/>
              </a:buClr>
              <a:buSzPts val="1600"/>
              <a:buFont typeface="Calibri"/>
              <a:buChar char="●"/>
            </a:pPr>
            <a:r>
              <a:rPr lang="en-GB" sz="1600">
                <a:solidFill>
                  <a:srgbClr val="354462"/>
                </a:solidFill>
                <a:highlight>
                  <a:srgbClr val="FFFF00"/>
                </a:highlight>
                <a:latin typeface="Calibri"/>
                <a:ea typeface="Calibri"/>
                <a:cs typeface="Calibri"/>
                <a:sym typeface="Calibri"/>
              </a:rPr>
              <a:t>In locations with no existing green week or related activity.</a:t>
            </a:r>
            <a:r>
              <a:rPr lang="en-GB" sz="1600">
                <a:solidFill>
                  <a:srgbClr val="354462"/>
                </a:solidFill>
                <a:latin typeface="Calibri"/>
                <a:ea typeface="Calibri"/>
                <a:cs typeface="Calibri"/>
                <a:sym typeface="Calibri"/>
              </a:rPr>
              <a:t> Or, where the event takes existing or previously funded activity to a new level. </a:t>
            </a:r>
            <a:endParaRPr sz="1600">
              <a:solidFill>
                <a:srgbClr val="354462"/>
              </a:solidFill>
              <a:latin typeface="Calibri"/>
              <a:ea typeface="Calibri"/>
              <a:cs typeface="Calibri"/>
              <a:sym typeface="Calibri"/>
            </a:endParaRPr>
          </a:p>
          <a:p>
            <a:pPr indent="-330200" lvl="0" marL="749300" rtl="0" algn="l">
              <a:lnSpc>
                <a:spcPct val="115000"/>
              </a:lnSpc>
              <a:spcBef>
                <a:spcPts val="0"/>
              </a:spcBef>
              <a:spcAft>
                <a:spcPts val="0"/>
              </a:spcAft>
              <a:buClr>
                <a:srgbClr val="354462"/>
              </a:buClr>
              <a:buSzPts val="1600"/>
              <a:buFont typeface="Calibri"/>
              <a:buChar char="●"/>
            </a:pPr>
            <a:r>
              <a:rPr lang="en-GB" sz="1600">
                <a:solidFill>
                  <a:srgbClr val="354462"/>
                </a:solidFill>
                <a:highlight>
                  <a:srgbClr val="FFFF00"/>
                </a:highlight>
                <a:latin typeface="Calibri"/>
                <a:ea typeface="Calibri"/>
                <a:cs typeface="Calibri"/>
                <a:sym typeface="Calibri"/>
              </a:rPr>
              <a:t>Engage local politicians and/or councillors in events happening in their constituency.</a:t>
            </a:r>
            <a:endParaRPr sz="1600">
              <a:solidFill>
                <a:srgbClr val="354462"/>
              </a:solidFill>
              <a:highlight>
                <a:srgbClr val="FFFF00"/>
              </a:highlight>
              <a:latin typeface="Calibri"/>
              <a:ea typeface="Calibri"/>
              <a:cs typeface="Calibri"/>
              <a:sym typeface="Calibri"/>
            </a:endParaRPr>
          </a:p>
          <a:p>
            <a:pPr indent="-330200" lvl="0" marL="749300" rtl="0" algn="l">
              <a:lnSpc>
                <a:spcPct val="115000"/>
              </a:lnSpc>
              <a:spcBef>
                <a:spcPts val="0"/>
              </a:spcBef>
              <a:spcAft>
                <a:spcPts val="0"/>
              </a:spcAft>
              <a:buClr>
                <a:srgbClr val="354462"/>
              </a:buClr>
              <a:buSzPts val="1600"/>
              <a:buFont typeface="Calibri"/>
              <a:buChar char="●"/>
            </a:pPr>
            <a:r>
              <a:rPr lang="en-GB" sz="1600">
                <a:solidFill>
                  <a:srgbClr val="354462"/>
                </a:solidFill>
                <a:highlight>
                  <a:srgbClr val="FFFF00"/>
                </a:highlight>
                <a:latin typeface="Calibri"/>
                <a:ea typeface="Calibri"/>
                <a:cs typeface="Calibri"/>
                <a:sym typeface="Calibri"/>
              </a:rPr>
              <a:t>Support engagement across generations </a:t>
            </a:r>
            <a:r>
              <a:rPr lang="en-GB" sz="1600">
                <a:solidFill>
                  <a:srgbClr val="354462"/>
                </a:solidFill>
                <a:latin typeface="Calibri"/>
                <a:ea typeface="Calibri"/>
                <a:cs typeface="Calibri"/>
                <a:sym typeface="Calibri"/>
              </a:rPr>
              <a:t>and encourage intergenerational dialogue</a:t>
            </a:r>
            <a:endParaRPr sz="1600">
              <a:solidFill>
                <a:srgbClr val="354462"/>
              </a:solidFill>
              <a:latin typeface="Calibri"/>
              <a:ea typeface="Calibri"/>
              <a:cs typeface="Calibri"/>
              <a:sym typeface="Calibri"/>
            </a:endParaRPr>
          </a:p>
          <a:p>
            <a:pPr indent="0" lvl="0" marL="0" rtl="0" algn="l">
              <a:spcBef>
                <a:spcPts val="4600"/>
              </a:spcBef>
              <a:spcAft>
                <a:spcPts val="0"/>
              </a:spcAft>
              <a:buNone/>
            </a:pPr>
            <a:r>
              <a:t/>
            </a:r>
            <a:endParaRPr sz="1600">
              <a:latin typeface="Calibri"/>
              <a:ea typeface="Calibri"/>
              <a:cs typeface="Calibri"/>
              <a:sym typeface="Calibri"/>
            </a:endParaRPr>
          </a:p>
        </p:txBody>
      </p:sp>
      <p:sp>
        <p:nvSpPr>
          <p:cNvPr id="127" name="Google Shape;127;g1273d1d2574_0_1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28" name="Google Shape;128;g1273d1d2574_0_14"/>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29" name="Google Shape;129;g1273d1d2574_0_14"/>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273d1d2574_0_29"/>
          <p:cNvSpPr txBox="1"/>
          <p:nvPr>
            <p:ph type="title"/>
          </p:nvPr>
        </p:nvSpPr>
        <p:spPr>
          <a:xfrm>
            <a:off x="235750" y="219525"/>
            <a:ext cx="6841200" cy="572700"/>
          </a:xfrm>
          <a:prstGeom prst="rect">
            <a:avLst/>
          </a:prstGeom>
        </p:spPr>
        <p:txBody>
          <a:bodyPr anchorCtr="0" anchor="t" bIns="91425" lIns="91425" spcFirstLastPara="1" rIns="91425" wrap="square" tIns="91425">
            <a:normAutofit fontScale="90000"/>
          </a:bodyPr>
          <a:lstStyle/>
          <a:p>
            <a:pPr indent="0" lvl="0" marL="0" marR="0" rtl="0" algn="l">
              <a:lnSpc>
                <a:spcPct val="90000"/>
              </a:lnSpc>
              <a:spcBef>
                <a:spcPts val="0"/>
              </a:spcBef>
              <a:spcAft>
                <a:spcPts val="0"/>
              </a:spcAft>
              <a:buNone/>
            </a:pPr>
            <a:r>
              <a:rPr lang="en-GB" sz="2520">
                <a:solidFill>
                  <a:srgbClr val="38761D"/>
                </a:solidFill>
                <a:latin typeface="Calibri"/>
                <a:ea typeface="Calibri"/>
                <a:cs typeface="Calibri"/>
                <a:sym typeface="Calibri"/>
              </a:rPr>
              <a:t>We can bid for a medium grant £500-£5K by 30th June </a:t>
            </a:r>
            <a:endParaRPr sz="2520">
              <a:solidFill>
                <a:srgbClr val="38761D"/>
              </a:solidFill>
              <a:latin typeface="Calibri"/>
              <a:ea typeface="Calibri"/>
              <a:cs typeface="Calibri"/>
              <a:sym typeface="Calibri"/>
            </a:endParaRPr>
          </a:p>
        </p:txBody>
      </p:sp>
      <p:sp>
        <p:nvSpPr>
          <p:cNvPr id="135" name="Google Shape;135;g1273d1d2574_0_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38461"/>
              </a:lnSpc>
              <a:spcBef>
                <a:spcPts val="0"/>
              </a:spcBef>
              <a:spcAft>
                <a:spcPts val="0"/>
              </a:spcAft>
              <a:buClr>
                <a:schemeClr val="dk1"/>
              </a:buClr>
              <a:buSzPts val="1100"/>
              <a:buFont typeface="Arial"/>
              <a:buNone/>
            </a:pPr>
            <a:r>
              <a:rPr lang="en-GB" sz="1600">
                <a:solidFill>
                  <a:srgbClr val="354462"/>
                </a:solidFill>
                <a:highlight>
                  <a:srgbClr val="FFFFFF"/>
                </a:highlight>
                <a:latin typeface="Calibri"/>
                <a:ea typeface="Calibri"/>
                <a:cs typeface="Calibri"/>
                <a:sym typeface="Calibri"/>
              </a:rPr>
              <a:t>GBGW </a:t>
            </a:r>
            <a:r>
              <a:rPr lang="en-GB" sz="1600">
                <a:solidFill>
                  <a:srgbClr val="354462"/>
                </a:solidFill>
                <a:highlight>
                  <a:srgbClr val="FFFFFF"/>
                </a:highlight>
                <a:latin typeface="Calibri"/>
                <a:ea typeface="Calibri"/>
                <a:cs typeface="Calibri"/>
                <a:sym typeface="Calibri"/>
              </a:rPr>
              <a:t>can fund: </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Equipment</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One-off events</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Staff costs (if directly supporting your Great Big Green Week Activity) </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Transport</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Utilities</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Volunteer expenses</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Publicity e.g flyers, social media advertising</a:t>
            </a:r>
            <a:endParaRPr sz="1600">
              <a:solidFill>
                <a:srgbClr val="354462"/>
              </a:solidFill>
              <a:highlight>
                <a:srgbClr val="FFFFFF"/>
              </a:highlight>
              <a:latin typeface="Calibri"/>
              <a:ea typeface="Calibri"/>
              <a:cs typeface="Calibri"/>
              <a:sym typeface="Calibri"/>
            </a:endParaRPr>
          </a:p>
          <a:p>
            <a:pPr indent="0" lvl="0" marL="0" rtl="0" algn="l">
              <a:spcBef>
                <a:spcPts val="4600"/>
              </a:spcBef>
              <a:spcAft>
                <a:spcPts val="0"/>
              </a:spcAft>
              <a:buNone/>
            </a:pPr>
            <a:r>
              <a:t/>
            </a:r>
            <a:endParaRPr sz="1600">
              <a:latin typeface="Calibri"/>
              <a:ea typeface="Calibri"/>
              <a:cs typeface="Calibri"/>
              <a:sym typeface="Calibri"/>
            </a:endParaRPr>
          </a:p>
        </p:txBody>
      </p:sp>
      <p:sp>
        <p:nvSpPr>
          <p:cNvPr id="136" name="Google Shape;136;g1273d1d2574_0_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37" name="Google Shape;137;g1273d1d2574_0_29"/>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38" name="Google Shape;138;g1273d1d2574_0_29"/>
          <p:cNvSpPr txBox="1"/>
          <p:nvPr>
            <p:ph idx="1" type="body"/>
          </p:nvPr>
        </p:nvSpPr>
        <p:spPr>
          <a:xfrm>
            <a:off x="4735600" y="1152475"/>
            <a:ext cx="3999900" cy="3416400"/>
          </a:xfrm>
          <a:prstGeom prst="rect">
            <a:avLst/>
          </a:prstGeom>
        </p:spPr>
        <p:txBody>
          <a:bodyPr anchorCtr="0" anchor="t" bIns="91425" lIns="91425" spcFirstLastPara="1" rIns="91425" wrap="square" tIns="91425">
            <a:noAutofit/>
          </a:bodyPr>
          <a:lstStyle/>
          <a:p>
            <a:pPr indent="0" lvl="0" marL="0" rtl="0" algn="l">
              <a:lnSpc>
                <a:spcPct val="138461"/>
              </a:lnSpc>
              <a:spcBef>
                <a:spcPts val="0"/>
              </a:spcBef>
              <a:spcAft>
                <a:spcPts val="0"/>
              </a:spcAft>
              <a:buClr>
                <a:schemeClr val="dk1"/>
              </a:buClr>
              <a:buSzPts val="1100"/>
              <a:buFont typeface="Arial"/>
              <a:buNone/>
            </a:pPr>
            <a:r>
              <a:rPr lang="en-GB" sz="1600">
                <a:solidFill>
                  <a:srgbClr val="354462"/>
                </a:solidFill>
                <a:highlight>
                  <a:srgbClr val="FFFFFF"/>
                </a:highlight>
                <a:latin typeface="Calibri"/>
                <a:ea typeface="Calibri"/>
                <a:cs typeface="Calibri"/>
                <a:sym typeface="Calibri"/>
              </a:rPr>
              <a:t>GBGW cannot fund: </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Alcohol, food &amp; drink at your events </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Contingency costs, loans, endowments or interest</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Profit-making or fundraising activities</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VAT you can reclaim</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Overseas travel or projects that take place outside of the UK</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Small land or refurbishment projects </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Training costs</a:t>
            </a:r>
            <a:endParaRPr sz="1600">
              <a:solidFill>
                <a:srgbClr val="354462"/>
              </a:solidFill>
              <a:highlight>
                <a:srgbClr val="FFFFFF"/>
              </a:highlight>
              <a:latin typeface="Calibri"/>
              <a:ea typeface="Calibri"/>
              <a:cs typeface="Calibri"/>
              <a:sym typeface="Calibri"/>
            </a:endParaRPr>
          </a:p>
          <a:p>
            <a:pPr indent="-330200" lvl="0" marL="749300" rtl="0" algn="l">
              <a:spcBef>
                <a:spcPts val="0"/>
              </a:spcBef>
              <a:spcAft>
                <a:spcPts val="0"/>
              </a:spcAft>
              <a:buClr>
                <a:srgbClr val="354462"/>
              </a:buClr>
              <a:buSzPts val="1600"/>
              <a:buFont typeface="Calibri"/>
              <a:buChar char="●"/>
            </a:pPr>
            <a:r>
              <a:rPr lang="en-GB" sz="1600">
                <a:solidFill>
                  <a:srgbClr val="354462"/>
                </a:solidFill>
                <a:highlight>
                  <a:srgbClr val="FFFFFF"/>
                </a:highlight>
                <a:latin typeface="Calibri"/>
                <a:ea typeface="Calibri"/>
                <a:cs typeface="Calibri"/>
                <a:sym typeface="Calibri"/>
              </a:rPr>
              <a:t>Your organisation’s running costs</a:t>
            </a:r>
            <a:endParaRPr sz="1600">
              <a:solidFill>
                <a:srgbClr val="354462"/>
              </a:solidFill>
              <a:highlight>
                <a:srgbClr val="FFFFFF"/>
              </a:highlight>
              <a:latin typeface="Calibri"/>
              <a:ea typeface="Calibri"/>
              <a:cs typeface="Calibri"/>
              <a:sym typeface="Calibri"/>
            </a:endParaRPr>
          </a:p>
          <a:p>
            <a:pPr indent="0" lvl="0" marL="0" rtl="0" algn="l">
              <a:spcBef>
                <a:spcPts val="4600"/>
              </a:spcBef>
              <a:spcAft>
                <a:spcPts val="0"/>
              </a:spcAft>
              <a:buNone/>
            </a:pPr>
            <a:r>
              <a:t/>
            </a:r>
            <a:endParaRPr sz="1600">
              <a:latin typeface="Calibri"/>
              <a:ea typeface="Calibri"/>
              <a:cs typeface="Calibri"/>
              <a:sym typeface="Calibri"/>
            </a:endParaRPr>
          </a:p>
        </p:txBody>
      </p:sp>
      <p:sp>
        <p:nvSpPr>
          <p:cNvPr id="139" name="Google Shape;139;g1273d1d2574_0_29"/>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- 11th May 2022</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