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eatbiggreenweek.com/about/"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cf824ec15c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cf824ec15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d907d522a3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d907d522a3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Link to </a:t>
            </a:r>
            <a:r>
              <a:rPr lang="en-GB" u="sng">
                <a:solidFill>
                  <a:schemeClr val="hlink"/>
                </a:solidFill>
                <a:hlinkClick r:id="rId2"/>
              </a:rPr>
              <a:t>https://greatbiggreenweek.com/about/</a:t>
            </a:r>
            <a:r>
              <a:rPr lang="en-GB"/>
              <a:t> explain national climate coalition BGW first before you go into local actions etc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d907d522a3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d907d522a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cf824ec15c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cf824ec15c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cf824ec15c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cf824ec15c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cf824ec15c_0_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gcf824ec15c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cf824ec15c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cf824ec15c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d907d522a3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d907d522a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Neil Garratt as ‘elected’ not chosen</a:t>
            </a:r>
            <a:endParaRPr/>
          </a:p>
          <a:p>
            <a:pPr indent="0" lvl="0" marL="0" rtl="0" algn="l">
              <a:spcBef>
                <a:spcPts val="0"/>
              </a:spcBef>
              <a:spcAft>
                <a:spcPts val="0"/>
              </a:spcAft>
              <a:buNone/>
            </a:pPr>
            <a:r>
              <a:rPr lang="en-GB"/>
              <a:t>Bullet 3 make it an action-e.g.set up a Time is Now advisory group</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d907d522a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d907d522a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Are you </a:t>
            </a:r>
            <a:r>
              <a:rPr lang="en-GB"/>
              <a:t>explaining</a:t>
            </a:r>
            <a:r>
              <a:rPr lang="en-GB"/>
              <a:t> the campaign and how to get involved? What are the cross party environmental ctteess?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d907d522a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d907d522a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d907d522a3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d907d522a3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cf824ec15c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cf824ec15c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d9aa2cf0c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d9aa2cf0c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hyperlink" Target="https://www.theclimatecoalition.org/" TargetMode="External"/><Relationship Id="rId4" Type="http://schemas.openxmlformats.org/officeDocument/2006/relationships/hyperlink" Target="https://greatbiggreenweek.com/" TargetMode="External"/><Relationship Id="rId5" Type="http://schemas.openxmlformats.org/officeDocument/2006/relationships/image" Target="../media/image1.png"/><Relationship Id="rId6"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hyperlink" Target="https://www.ceebill.uk/sign-up" TargetMode="External"/><Relationship Id="rId4" Type="http://schemas.openxmlformats.org/officeDocument/2006/relationships/image" Target="../media/image1.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idx="1" type="subTitle"/>
          </p:nvPr>
        </p:nvSpPr>
        <p:spPr>
          <a:xfrm>
            <a:off x="1143000" y="3692769"/>
            <a:ext cx="6858000" cy="1020900"/>
          </a:xfrm>
          <a:prstGeom prst="rect">
            <a:avLst/>
          </a:prstGeom>
          <a:noFill/>
          <a:ln>
            <a:noFill/>
          </a:ln>
        </p:spPr>
        <p:txBody>
          <a:bodyPr anchorCtr="0" anchor="t" bIns="34275" lIns="68575" spcFirstLastPara="1" rIns="68575" wrap="square" tIns="34275">
            <a:noAutofit/>
          </a:bodyPr>
          <a:lstStyle/>
          <a:p>
            <a:pPr indent="0" lvl="0" marL="0" rtl="0" algn="ctr">
              <a:lnSpc>
                <a:spcPct val="70000"/>
              </a:lnSpc>
              <a:spcBef>
                <a:spcPts val="0"/>
              </a:spcBef>
              <a:spcAft>
                <a:spcPts val="0"/>
              </a:spcAft>
              <a:buClr>
                <a:schemeClr val="dk1"/>
              </a:buClr>
              <a:buSzPts val="1395"/>
              <a:buNone/>
            </a:pPr>
            <a:r>
              <a:rPr lang="en-GB" sz="2470">
                <a:solidFill>
                  <a:srgbClr val="000000"/>
                </a:solidFill>
                <a:latin typeface="Calibri"/>
                <a:ea typeface="Calibri"/>
                <a:cs typeface="Calibri"/>
                <a:sym typeface="Calibri"/>
              </a:rPr>
              <a:t>CCA Meetup </a:t>
            </a:r>
            <a:endParaRPr sz="2470">
              <a:solidFill>
                <a:srgbClr val="000000"/>
              </a:solidFill>
              <a:latin typeface="Calibri"/>
              <a:ea typeface="Calibri"/>
              <a:cs typeface="Calibri"/>
              <a:sym typeface="Calibri"/>
            </a:endParaRPr>
          </a:p>
          <a:p>
            <a:pPr indent="0" lvl="0" marL="0" rtl="0" algn="ctr">
              <a:lnSpc>
                <a:spcPct val="70000"/>
              </a:lnSpc>
              <a:spcBef>
                <a:spcPts val="800"/>
              </a:spcBef>
              <a:spcAft>
                <a:spcPts val="0"/>
              </a:spcAft>
              <a:buClr>
                <a:schemeClr val="dk1"/>
              </a:buClr>
              <a:buSzPts val="1395"/>
              <a:buNone/>
            </a:pPr>
            <a:r>
              <a:rPr lang="en-GB" sz="2470">
                <a:solidFill>
                  <a:srgbClr val="000000"/>
                </a:solidFill>
                <a:latin typeface="Calibri"/>
                <a:ea typeface="Calibri"/>
                <a:cs typeface="Calibri"/>
                <a:sym typeface="Calibri"/>
              </a:rPr>
              <a:t>Wednesday 12th May 2021</a:t>
            </a:r>
            <a:endParaRPr sz="2470">
              <a:solidFill>
                <a:srgbClr val="000000"/>
              </a:solidFill>
              <a:latin typeface="Calibri"/>
              <a:ea typeface="Calibri"/>
              <a:cs typeface="Calibri"/>
              <a:sym typeface="Calibri"/>
            </a:endParaRPr>
          </a:p>
          <a:p>
            <a:pPr indent="0" lvl="0" marL="0" rtl="0" algn="ctr">
              <a:lnSpc>
                <a:spcPct val="70000"/>
              </a:lnSpc>
              <a:spcBef>
                <a:spcPts val="800"/>
              </a:spcBef>
              <a:spcAft>
                <a:spcPts val="0"/>
              </a:spcAft>
              <a:buClr>
                <a:schemeClr val="dk1"/>
              </a:buClr>
              <a:buSzPts val="1395"/>
              <a:buNone/>
            </a:pPr>
            <a:r>
              <a:rPr lang="en-GB" sz="2470">
                <a:solidFill>
                  <a:srgbClr val="000000"/>
                </a:solidFill>
                <a:latin typeface="Calibri"/>
                <a:ea typeface="Calibri"/>
                <a:cs typeface="Calibri"/>
                <a:sym typeface="Calibri"/>
              </a:rPr>
              <a:t>18:30 – 19:30</a:t>
            </a:r>
            <a:endParaRPr sz="2470">
              <a:solidFill>
                <a:srgbClr val="000000"/>
              </a:solidFill>
              <a:latin typeface="Calibri"/>
              <a:ea typeface="Calibri"/>
              <a:cs typeface="Calibri"/>
              <a:sym typeface="Calibri"/>
            </a:endParaRPr>
          </a:p>
        </p:txBody>
      </p:sp>
      <p:pic>
        <p:nvPicPr>
          <p:cNvPr id="61" name="Google Shape;61;p14"/>
          <p:cNvPicPr preferRelativeResize="0"/>
          <p:nvPr/>
        </p:nvPicPr>
        <p:blipFill rotWithShape="1">
          <a:blip r:embed="rId3">
            <a:alphaModFix/>
          </a:blip>
          <a:srcRect b="0" l="0" r="0" t="0"/>
          <a:stretch/>
        </p:blipFill>
        <p:spPr>
          <a:xfrm>
            <a:off x="1216856" y="328988"/>
            <a:ext cx="6710288" cy="32150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628650" y="13929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GB">
                <a:latin typeface="Calibri"/>
                <a:ea typeface="Calibri"/>
                <a:cs typeface="Calibri"/>
                <a:sym typeface="Calibri"/>
              </a:rPr>
              <a:t>The Climate Coalition: Great Big Green Week</a:t>
            </a:r>
            <a:endParaRPr>
              <a:latin typeface="Calibri"/>
              <a:ea typeface="Calibri"/>
              <a:cs typeface="Calibri"/>
              <a:sym typeface="Calibri"/>
            </a:endParaRPr>
          </a:p>
        </p:txBody>
      </p:sp>
      <p:sp>
        <p:nvSpPr>
          <p:cNvPr id="132" name="Google Shape;132;p23"/>
          <p:cNvSpPr txBox="1"/>
          <p:nvPr>
            <p:ph idx="1" type="body"/>
          </p:nvPr>
        </p:nvSpPr>
        <p:spPr>
          <a:xfrm>
            <a:off x="103125" y="876000"/>
            <a:ext cx="6768900" cy="3654300"/>
          </a:xfrm>
          <a:prstGeom prst="rect">
            <a:avLst/>
          </a:prstGeom>
        </p:spPr>
        <p:txBody>
          <a:bodyPr anchorCtr="0" anchor="t" bIns="34275" lIns="68575" spcFirstLastPara="1" rIns="68575" wrap="square" tIns="34275">
            <a:noAutofit/>
          </a:bodyPr>
          <a:lstStyle/>
          <a:p>
            <a:pPr indent="-352425" lvl="0" marL="457200" rtl="0" algn="l">
              <a:lnSpc>
                <a:spcPct val="115000"/>
              </a:lnSpc>
              <a:spcBef>
                <a:spcPts val="0"/>
              </a:spcBef>
              <a:spcAft>
                <a:spcPts val="0"/>
              </a:spcAft>
              <a:buClr>
                <a:schemeClr val="dk1"/>
              </a:buClr>
              <a:buSzPts val="1950"/>
              <a:buFont typeface="Calibri"/>
              <a:buChar char="●"/>
            </a:pPr>
            <a:r>
              <a:rPr lang="en-GB" sz="1950" u="sng">
                <a:solidFill>
                  <a:schemeClr val="hlink"/>
                </a:solidFill>
                <a:latin typeface="Calibri"/>
                <a:ea typeface="Calibri"/>
                <a:cs typeface="Calibri"/>
                <a:sym typeface="Calibri"/>
                <a:hlinkClick r:id="rId3"/>
              </a:rPr>
              <a:t>The Climate Coalition</a:t>
            </a:r>
            <a:r>
              <a:rPr lang="en-GB" sz="1950">
                <a:solidFill>
                  <a:schemeClr val="dk1"/>
                </a:solidFill>
                <a:latin typeface="Calibri"/>
                <a:ea typeface="Calibri"/>
                <a:cs typeface="Calibri"/>
                <a:sym typeface="Calibri"/>
              </a:rPr>
              <a:t> is the UK’s largest group of people dedicated to action against climate change, comprising over 100 organisations and over 22 million members!</a:t>
            </a:r>
            <a:endParaRPr sz="1950">
              <a:solidFill>
                <a:schemeClr val="dk1"/>
              </a:solidFill>
              <a:latin typeface="Calibri"/>
              <a:ea typeface="Calibri"/>
              <a:cs typeface="Calibri"/>
              <a:sym typeface="Calibri"/>
            </a:endParaRPr>
          </a:p>
          <a:p>
            <a:pPr indent="-352425" lvl="0" marL="457200" rtl="0" algn="l">
              <a:lnSpc>
                <a:spcPct val="115000"/>
              </a:lnSpc>
              <a:spcBef>
                <a:spcPts val="0"/>
              </a:spcBef>
              <a:spcAft>
                <a:spcPts val="0"/>
              </a:spcAft>
              <a:buClr>
                <a:schemeClr val="dk1"/>
              </a:buClr>
              <a:buSzPts val="1950"/>
              <a:buFont typeface="Calibri"/>
              <a:buChar char="●"/>
            </a:pPr>
            <a:r>
              <a:rPr lang="en-GB" sz="1950">
                <a:solidFill>
                  <a:schemeClr val="dk1"/>
                </a:solidFill>
                <a:latin typeface="Calibri"/>
                <a:ea typeface="Calibri"/>
                <a:cs typeface="Calibri"/>
                <a:sym typeface="Calibri"/>
              </a:rPr>
              <a:t>They run an annual national campaign called “</a:t>
            </a:r>
            <a:r>
              <a:rPr lang="en-GB" sz="1950" u="sng">
                <a:solidFill>
                  <a:schemeClr val="hlink"/>
                </a:solidFill>
                <a:latin typeface="Calibri"/>
                <a:ea typeface="Calibri"/>
                <a:cs typeface="Calibri"/>
                <a:sym typeface="Calibri"/>
                <a:hlinkClick r:id="rId4"/>
              </a:rPr>
              <a:t>Great Big Green Week</a:t>
            </a:r>
            <a:r>
              <a:rPr lang="en-GB" sz="1950">
                <a:solidFill>
                  <a:schemeClr val="dk1"/>
                </a:solidFill>
                <a:latin typeface="Calibri"/>
                <a:ea typeface="Calibri"/>
                <a:cs typeface="Calibri"/>
                <a:sym typeface="Calibri"/>
              </a:rPr>
              <a:t>”</a:t>
            </a:r>
            <a:endParaRPr sz="1950">
              <a:solidFill>
                <a:schemeClr val="dk1"/>
              </a:solidFill>
              <a:latin typeface="Calibri"/>
              <a:ea typeface="Calibri"/>
              <a:cs typeface="Calibri"/>
              <a:sym typeface="Calibri"/>
            </a:endParaRPr>
          </a:p>
          <a:p>
            <a:pPr indent="-352425" lvl="1" marL="914400" rtl="0" algn="l">
              <a:lnSpc>
                <a:spcPct val="115000"/>
              </a:lnSpc>
              <a:spcBef>
                <a:spcPts val="0"/>
              </a:spcBef>
              <a:spcAft>
                <a:spcPts val="0"/>
              </a:spcAft>
              <a:buClr>
                <a:schemeClr val="dk1"/>
              </a:buClr>
              <a:buSzPts val="1950"/>
              <a:buFont typeface="Calibri"/>
              <a:buChar char="○"/>
            </a:pPr>
            <a:r>
              <a:rPr lang="en-GB" sz="1950">
                <a:solidFill>
                  <a:schemeClr val="dk1"/>
                </a:solidFill>
                <a:latin typeface="Calibri"/>
                <a:ea typeface="Calibri"/>
                <a:cs typeface="Calibri"/>
                <a:sym typeface="Calibri"/>
              </a:rPr>
              <a:t>It will take place 18 – 26 September 2021, and will be the largest event for climate and nature ever seen in the UK. </a:t>
            </a:r>
            <a:endParaRPr sz="1950">
              <a:solidFill>
                <a:schemeClr val="dk1"/>
              </a:solidFill>
              <a:latin typeface="Calibri"/>
              <a:ea typeface="Calibri"/>
              <a:cs typeface="Calibri"/>
              <a:sym typeface="Calibri"/>
            </a:endParaRPr>
          </a:p>
          <a:p>
            <a:pPr indent="-352425" lvl="1" marL="914400" rtl="0" algn="l">
              <a:lnSpc>
                <a:spcPct val="115000"/>
              </a:lnSpc>
              <a:spcBef>
                <a:spcPts val="0"/>
              </a:spcBef>
              <a:spcAft>
                <a:spcPts val="0"/>
              </a:spcAft>
              <a:buClr>
                <a:schemeClr val="dk1"/>
              </a:buClr>
              <a:buSzPts val="1950"/>
              <a:buFont typeface="Calibri"/>
              <a:buChar char="○"/>
            </a:pPr>
            <a:r>
              <a:rPr lang="en-GB" sz="1950">
                <a:solidFill>
                  <a:schemeClr val="dk1"/>
                </a:solidFill>
                <a:latin typeface="Calibri"/>
                <a:ea typeface="Calibri"/>
                <a:cs typeface="Calibri"/>
                <a:sym typeface="Calibri"/>
              </a:rPr>
              <a:t>Thousands of events will celebrate how communities are taking action to tackle climate change and protect green spaces, and encourage others to get involved too.</a:t>
            </a:r>
            <a:endParaRPr sz="1950">
              <a:solidFill>
                <a:schemeClr val="dk1"/>
              </a:solidFill>
              <a:latin typeface="Calibri"/>
              <a:ea typeface="Calibri"/>
              <a:cs typeface="Calibri"/>
              <a:sym typeface="Calibri"/>
            </a:endParaRPr>
          </a:p>
          <a:p>
            <a:pPr indent="0" lvl="0" marL="0" rtl="0" algn="l">
              <a:lnSpc>
                <a:spcPct val="70000"/>
              </a:lnSpc>
              <a:spcBef>
                <a:spcPts val="800"/>
              </a:spcBef>
              <a:spcAft>
                <a:spcPts val="1200"/>
              </a:spcAft>
              <a:buSzPts val="1018"/>
              <a:buNone/>
            </a:pPr>
            <a:r>
              <a:t/>
            </a:r>
            <a:endParaRPr sz="1750">
              <a:solidFill>
                <a:srgbClr val="000000"/>
              </a:solidFill>
              <a:latin typeface="Calibri"/>
              <a:ea typeface="Calibri"/>
              <a:cs typeface="Calibri"/>
              <a:sym typeface="Calibri"/>
            </a:endParaRPr>
          </a:p>
        </p:txBody>
      </p:sp>
      <p:pic>
        <p:nvPicPr>
          <p:cNvPr id="133" name="Google Shape;133;p23"/>
          <p:cNvPicPr preferRelativeResize="0"/>
          <p:nvPr/>
        </p:nvPicPr>
        <p:blipFill rotWithShape="1">
          <a:blip r:embed="rId5">
            <a:alphaModFix/>
          </a:blip>
          <a:srcRect b="0" l="0" r="0" t="0"/>
          <a:stretch/>
        </p:blipFill>
        <p:spPr>
          <a:xfrm>
            <a:off x="7608863" y="139303"/>
            <a:ext cx="1392699" cy="667269"/>
          </a:xfrm>
          <a:prstGeom prst="rect">
            <a:avLst/>
          </a:prstGeom>
          <a:noFill/>
          <a:ln>
            <a:noFill/>
          </a:ln>
        </p:spPr>
      </p:pic>
      <p:sp>
        <p:nvSpPr>
          <p:cNvPr id="134" name="Google Shape;134;p23"/>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r>
              <a:rPr lang="en-GB"/>
              <a:t>Croydon Climate Action Meetup - 12th May 2021</a:t>
            </a:r>
            <a:endParaRPr/>
          </a:p>
        </p:txBody>
      </p:sp>
      <p:pic>
        <p:nvPicPr>
          <p:cNvPr id="135" name="Google Shape;135;p23"/>
          <p:cNvPicPr preferRelativeResize="0"/>
          <p:nvPr/>
        </p:nvPicPr>
        <p:blipFill>
          <a:blip r:embed="rId6">
            <a:alphaModFix/>
          </a:blip>
          <a:stretch>
            <a:fillRect/>
          </a:stretch>
        </p:blipFill>
        <p:spPr>
          <a:xfrm>
            <a:off x="6718175" y="3335750"/>
            <a:ext cx="2283377" cy="12843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4"/>
          <p:cNvSpPr txBox="1"/>
          <p:nvPr>
            <p:ph type="title"/>
          </p:nvPr>
        </p:nvSpPr>
        <p:spPr>
          <a:xfrm>
            <a:off x="628650" y="13929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GB">
                <a:latin typeface="Calibri"/>
                <a:ea typeface="Calibri"/>
                <a:cs typeface="Calibri"/>
                <a:sym typeface="Calibri"/>
              </a:rPr>
              <a:t>Croydon’s Great Big Green Week!</a:t>
            </a:r>
            <a:endParaRPr>
              <a:latin typeface="Calibri"/>
              <a:ea typeface="Calibri"/>
              <a:cs typeface="Calibri"/>
              <a:sym typeface="Calibri"/>
            </a:endParaRPr>
          </a:p>
        </p:txBody>
      </p:sp>
      <p:sp>
        <p:nvSpPr>
          <p:cNvPr id="141" name="Google Shape;141;p24"/>
          <p:cNvSpPr txBox="1"/>
          <p:nvPr>
            <p:ph idx="1" type="body"/>
          </p:nvPr>
        </p:nvSpPr>
        <p:spPr>
          <a:xfrm>
            <a:off x="228300" y="978400"/>
            <a:ext cx="8350800" cy="3654300"/>
          </a:xfrm>
          <a:prstGeom prst="rect">
            <a:avLst/>
          </a:prstGeom>
        </p:spPr>
        <p:txBody>
          <a:bodyPr anchorCtr="0" anchor="t" bIns="34275" lIns="68575" spcFirstLastPara="1" rIns="68575" wrap="square" tIns="34275">
            <a:noAutofit/>
          </a:bodyPr>
          <a:lstStyle/>
          <a:p>
            <a:pPr indent="-358775" lvl="0" marL="457200" rtl="0" algn="l">
              <a:lnSpc>
                <a:spcPct val="115000"/>
              </a:lnSpc>
              <a:spcBef>
                <a:spcPts val="0"/>
              </a:spcBef>
              <a:spcAft>
                <a:spcPts val="0"/>
              </a:spcAft>
              <a:buClr>
                <a:schemeClr val="dk1"/>
              </a:buClr>
              <a:buSzPts val="2050"/>
              <a:buFont typeface="Calibri"/>
              <a:buChar char="●"/>
            </a:pPr>
            <a:r>
              <a:rPr lang="en-GB" sz="2050">
                <a:solidFill>
                  <a:schemeClr val="dk1"/>
                </a:solidFill>
                <a:latin typeface="Calibri"/>
                <a:ea typeface="Calibri"/>
                <a:cs typeface="Calibri"/>
                <a:sym typeface="Calibri"/>
              </a:rPr>
              <a:t>It’s going to take a lot of planning, so we can’t do it alone!</a:t>
            </a:r>
            <a:endParaRPr sz="2050">
              <a:solidFill>
                <a:schemeClr val="dk1"/>
              </a:solidFill>
              <a:latin typeface="Calibri"/>
              <a:ea typeface="Calibri"/>
              <a:cs typeface="Calibri"/>
              <a:sym typeface="Calibri"/>
            </a:endParaRPr>
          </a:p>
          <a:p>
            <a:pPr indent="-358775" lvl="0" marL="457200" rtl="0" algn="l">
              <a:lnSpc>
                <a:spcPct val="115000"/>
              </a:lnSpc>
              <a:spcBef>
                <a:spcPts val="0"/>
              </a:spcBef>
              <a:spcAft>
                <a:spcPts val="0"/>
              </a:spcAft>
              <a:buClr>
                <a:schemeClr val="dk1"/>
              </a:buClr>
              <a:buSzPts val="2050"/>
              <a:buFont typeface="Calibri"/>
              <a:buChar char="●"/>
            </a:pPr>
            <a:r>
              <a:rPr lang="en-GB" sz="2050">
                <a:solidFill>
                  <a:schemeClr val="dk1"/>
                </a:solidFill>
                <a:latin typeface="Calibri"/>
                <a:ea typeface="Calibri"/>
                <a:cs typeface="Calibri"/>
                <a:sym typeface="Calibri"/>
              </a:rPr>
              <a:t>We’re going to ask if other local environmental groups want to collaborate and host events that week too</a:t>
            </a:r>
            <a:endParaRPr sz="2050">
              <a:solidFill>
                <a:schemeClr val="dk1"/>
              </a:solidFill>
              <a:latin typeface="Calibri"/>
              <a:ea typeface="Calibri"/>
              <a:cs typeface="Calibri"/>
              <a:sym typeface="Calibri"/>
            </a:endParaRPr>
          </a:p>
          <a:p>
            <a:pPr indent="-358775" lvl="0" marL="457200" rtl="0" algn="l">
              <a:lnSpc>
                <a:spcPct val="115000"/>
              </a:lnSpc>
              <a:spcBef>
                <a:spcPts val="0"/>
              </a:spcBef>
              <a:spcAft>
                <a:spcPts val="0"/>
              </a:spcAft>
              <a:buClr>
                <a:schemeClr val="dk1"/>
              </a:buClr>
              <a:buSzPts val="2050"/>
              <a:buFont typeface="Calibri"/>
              <a:buChar char="●"/>
            </a:pPr>
            <a:r>
              <a:rPr lang="en-GB" sz="2050">
                <a:solidFill>
                  <a:schemeClr val="dk1"/>
                </a:solidFill>
                <a:latin typeface="Calibri"/>
                <a:ea typeface="Calibri"/>
                <a:cs typeface="Calibri"/>
                <a:sym typeface="Calibri"/>
              </a:rPr>
              <a:t>Our ask:</a:t>
            </a:r>
            <a:endParaRPr sz="2050">
              <a:solidFill>
                <a:schemeClr val="dk1"/>
              </a:solidFill>
              <a:latin typeface="Calibri"/>
              <a:ea typeface="Calibri"/>
              <a:cs typeface="Calibri"/>
              <a:sym typeface="Calibri"/>
            </a:endParaRPr>
          </a:p>
          <a:p>
            <a:pPr indent="-358775" lvl="1" marL="914400" rtl="0" algn="l">
              <a:lnSpc>
                <a:spcPct val="115000"/>
              </a:lnSpc>
              <a:spcBef>
                <a:spcPts val="0"/>
              </a:spcBef>
              <a:spcAft>
                <a:spcPts val="0"/>
              </a:spcAft>
              <a:buClr>
                <a:schemeClr val="dk1"/>
              </a:buClr>
              <a:buSzPts val="2050"/>
              <a:buFont typeface="Calibri"/>
              <a:buChar char="○"/>
            </a:pPr>
            <a:r>
              <a:rPr lang="en-GB" sz="2050">
                <a:solidFill>
                  <a:schemeClr val="dk1"/>
                </a:solidFill>
                <a:latin typeface="Calibri"/>
                <a:ea typeface="Calibri"/>
                <a:cs typeface="Calibri"/>
                <a:sym typeface="Calibri"/>
              </a:rPr>
              <a:t>Would anyone like to organise any events?</a:t>
            </a:r>
            <a:endParaRPr sz="2050">
              <a:solidFill>
                <a:schemeClr val="dk1"/>
              </a:solidFill>
              <a:latin typeface="Calibri"/>
              <a:ea typeface="Calibri"/>
              <a:cs typeface="Calibri"/>
              <a:sym typeface="Calibri"/>
            </a:endParaRPr>
          </a:p>
          <a:p>
            <a:pPr indent="-358775" lvl="1" marL="914400" rtl="0" algn="l">
              <a:lnSpc>
                <a:spcPct val="115000"/>
              </a:lnSpc>
              <a:spcBef>
                <a:spcPts val="0"/>
              </a:spcBef>
              <a:spcAft>
                <a:spcPts val="0"/>
              </a:spcAft>
              <a:buClr>
                <a:schemeClr val="dk1"/>
              </a:buClr>
              <a:buSzPts val="2050"/>
              <a:buFont typeface="Calibri"/>
              <a:buChar char="○"/>
            </a:pPr>
            <a:r>
              <a:rPr lang="en-GB" sz="2050">
                <a:solidFill>
                  <a:schemeClr val="dk1"/>
                </a:solidFill>
                <a:latin typeface="Calibri"/>
                <a:ea typeface="Calibri"/>
                <a:cs typeface="Calibri"/>
                <a:sym typeface="Calibri"/>
              </a:rPr>
              <a:t>Do you have any connections that might </a:t>
            </a:r>
            <a:endParaRPr sz="2050">
              <a:solidFill>
                <a:schemeClr val="dk1"/>
              </a:solidFill>
              <a:latin typeface="Calibri"/>
              <a:ea typeface="Calibri"/>
              <a:cs typeface="Calibri"/>
              <a:sym typeface="Calibri"/>
            </a:endParaRPr>
          </a:p>
          <a:p>
            <a:pPr indent="0" lvl="0" marL="914400" rtl="0" algn="l">
              <a:lnSpc>
                <a:spcPct val="115000"/>
              </a:lnSpc>
              <a:spcBef>
                <a:spcPts val="0"/>
              </a:spcBef>
              <a:spcAft>
                <a:spcPts val="0"/>
              </a:spcAft>
              <a:buNone/>
            </a:pPr>
            <a:r>
              <a:rPr lang="en-GB" sz="2050">
                <a:solidFill>
                  <a:schemeClr val="dk1"/>
                </a:solidFill>
                <a:latin typeface="Calibri"/>
                <a:ea typeface="Calibri"/>
                <a:cs typeface="Calibri"/>
                <a:sym typeface="Calibri"/>
              </a:rPr>
              <a:t>want to host an event/get involved?</a:t>
            </a:r>
            <a:endParaRPr sz="2050">
              <a:solidFill>
                <a:schemeClr val="dk1"/>
              </a:solidFill>
              <a:latin typeface="Calibri"/>
              <a:ea typeface="Calibri"/>
              <a:cs typeface="Calibri"/>
              <a:sym typeface="Calibri"/>
            </a:endParaRPr>
          </a:p>
          <a:p>
            <a:pPr indent="0" lvl="0" marL="0" rtl="0" algn="l">
              <a:lnSpc>
                <a:spcPct val="70000"/>
              </a:lnSpc>
              <a:spcBef>
                <a:spcPts val="800"/>
              </a:spcBef>
              <a:spcAft>
                <a:spcPts val="1200"/>
              </a:spcAft>
              <a:buSzPts val="1018"/>
              <a:buNone/>
            </a:pPr>
            <a:r>
              <a:t/>
            </a:r>
            <a:endParaRPr sz="1850">
              <a:solidFill>
                <a:srgbClr val="000000"/>
              </a:solidFill>
              <a:latin typeface="Calibri"/>
              <a:ea typeface="Calibri"/>
              <a:cs typeface="Calibri"/>
              <a:sym typeface="Calibri"/>
            </a:endParaRPr>
          </a:p>
        </p:txBody>
      </p:sp>
      <p:pic>
        <p:nvPicPr>
          <p:cNvPr id="142" name="Google Shape;142;p24"/>
          <p:cNvPicPr preferRelativeResize="0"/>
          <p:nvPr/>
        </p:nvPicPr>
        <p:blipFill rotWithShape="1">
          <a:blip r:embed="rId3">
            <a:alphaModFix/>
          </a:blip>
          <a:srcRect b="0" l="0" r="0" t="0"/>
          <a:stretch/>
        </p:blipFill>
        <p:spPr>
          <a:xfrm>
            <a:off x="7608863" y="139303"/>
            <a:ext cx="1392699" cy="667269"/>
          </a:xfrm>
          <a:prstGeom prst="rect">
            <a:avLst/>
          </a:prstGeom>
          <a:noFill/>
          <a:ln>
            <a:noFill/>
          </a:ln>
        </p:spPr>
      </p:pic>
      <p:sp>
        <p:nvSpPr>
          <p:cNvPr id="143" name="Google Shape;143;p24"/>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r>
              <a:rPr lang="en-GB"/>
              <a:t>Croydon Climate Action Meetup - 12th May 2021</a:t>
            </a:r>
            <a:endParaRPr/>
          </a:p>
        </p:txBody>
      </p:sp>
      <p:pic>
        <p:nvPicPr>
          <p:cNvPr id="144" name="Google Shape;144;p24"/>
          <p:cNvPicPr preferRelativeResize="0"/>
          <p:nvPr/>
        </p:nvPicPr>
        <p:blipFill>
          <a:blip r:embed="rId4">
            <a:alphaModFix/>
          </a:blip>
          <a:stretch>
            <a:fillRect/>
          </a:stretch>
        </p:blipFill>
        <p:spPr>
          <a:xfrm>
            <a:off x="5665450" y="2271100"/>
            <a:ext cx="3277725" cy="2531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5"/>
          <p:cNvSpPr txBox="1"/>
          <p:nvPr>
            <p:ph type="title"/>
          </p:nvPr>
        </p:nvSpPr>
        <p:spPr>
          <a:xfrm>
            <a:off x="2776050" y="2074650"/>
            <a:ext cx="36555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GB" sz="3300">
                <a:latin typeface="Calibri"/>
                <a:ea typeface="Calibri"/>
                <a:cs typeface="Calibri"/>
                <a:sym typeface="Calibri"/>
              </a:rPr>
              <a:t>Any other business?</a:t>
            </a:r>
            <a:endParaRPr sz="3300">
              <a:latin typeface="Calibri"/>
              <a:ea typeface="Calibri"/>
              <a:cs typeface="Calibri"/>
              <a:sym typeface="Calibri"/>
            </a:endParaRPr>
          </a:p>
        </p:txBody>
      </p:sp>
      <p:pic>
        <p:nvPicPr>
          <p:cNvPr id="150" name="Google Shape;150;p25"/>
          <p:cNvPicPr preferRelativeResize="0"/>
          <p:nvPr/>
        </p:nvPicPr>
        <p:blipFill rotWithShape="1">
          <a:blip r:embed="rId3">
            <a:alphaModFix/>
          </a:blip>
          <a:srcRect b="0" l="0" r="0" t="0"/>
          <a:stretch/>
        </p:blipFill>
        <p:spPr>
          <a:xfrm>
            <a:off x="7608863" y="139303"/>
            <a:ext cx="1392699" cy="667269"/>
          </a:xfrm>
          <a:prstGeom prst="rect">
            <a:avLst/>
          </a:prstGeom>
          <a:noFill/>
          <a:ln>
            <a:noFill/>
          </a:ln>
        </p:spPr>
      </p:pic>
      <p:sp>
        <p:nvSpPr>
          <p:cNvPr id="151" name="Google Shape;151;p25"/>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r>
              <a:rPr lang="en-GB"/>
              <a:t>Croydon Climate Action Meetup - 12th May 2021</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6"/>
          <p:cNvSpPr txBox="1"/>
          <p:nvPr>
            <p:ph type="title"/>
          </p:nvPr>
        </p:nvSpPr>
        <p:spPr>
          <a:xfrm>
            <a:off x="1512900" y="906450"/>
            <a:ext cx="6118200" cy="33306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Clr>
                <a:schemeClr val="dk1"/>
              </a:buClr>
              <a:buSzPts val="990"/>
              <a:buFont typeface="Arial"/>
              <a:buNone/>
            </a:pPr>
            <a:r>
              <a:rPr lang="en-GB" sz="2770">
                <a:latin typeface="Calibri"/>
                <a:ea typeface="Calibri"/>
                <a:cs typeface="Calibri"/>
                <a:sym typeface="Calibri"/>
              </a:rPr>
              <a:t>Next meetup:</a:t>
            </a:r>
            <a:endParaRPr sz="2770">
              <a:latin typeface="Calibri"/>
              <a:ea typeface="Calibri"/>
              <a:cs typeface="Calibri"/>
              <a:sym typeface="Calibri"/>
            </a:endParaRPr>
          </a:p>
          <a:p>
            <a:pPr indent="0" lvl="0" marL="0" rtl="0" algn="ctr">
              <a:spcBef>
                <a:spcPts val="0"/>
              </a:spcBef>
              <a:spcAft>
                <a:spcPts val="0"/>
              </a:spcAft>
              <a:buClr>
                <a:schemeClr val="dk1"/>
              </a:buClr>
              <a:buSzPts val="990"/>
              <a:buFont typeface="Arial"/>
              <a:buNone/>
            </a:pPr>
            <a:r>
              <a:rPr b="1" lang="en-GB" sz="2770">
                <a:latin typeface="Calibri"/>
                <a:ea typeface="Calibri"/>
                <a:cs typeface="Calibri"/>
                <a:sym typeface="Calibri"/>
              </a:rPr>
              <a:t>Wednesday 9th June</a:t>
            </a:r>
            <a:endParaRPr b="1" sz="2770">
              <a:latin typeface="Calibri"/>
              <a:ea typeface="Calibri"/>
              <a:cs typeface="Calibri"/>
              <a:sym typeface="Calibri"/>
            </a:endParaRPr>
          </a:p>
          <a:p>
            <a:pPr indent="0" lvl="0" marL="0" rtl="0" algn="ctr">
              <a:spcBef>
                <a:spcPts val="0"/>
              </a:spcBef>
              <a:spcAft>
                <a:spcPts val="0"/>
              </a:spcAft>
              <a:buClr>
                <a:schemeClr val="dk1"/>
              </a:buClr>
              <a:buSzPts val="990"/>
              <a:buFont typeface="Arial"/>
              <a:buNone/>
            </a:pPr>
            <a:r>
              <a:rPr b="1" lang="en-GB" sz="2770">
                <a:latin typeface="Calibri"/>
                <a:ea typeface="Calibri"/>
                <a:cs typeface="Calibri"/>
                <a:sym typeface="Calibri"/>
              </a:rPr>
              <a:t>18:30 - 19:30</a:t>
            </a:r>
            <a:endParaRPr b="1" sz="2770">
              <a:latin typeface="Calibri"/>
              <a:ea typeface="Calibri"/>
              <a:cs typeface="Calibri"/>
              <a:sym typeface="Calibri"/>
            </a:endParaRPr>
          </a:p>
          <a:p>
            <a:pPr indent="0" lvl="0" marL="0" rtl="0" algn="ctr">
              <a:spcBef>
                <a:spcPts val="0"/>
              </a:spcBef>
              <a:spcAft>
                <a:spcPts val="0"/>
              </a:spcAft>
              <a:buClr>
                <a:schemeClr val="dk1"/>
              </a:buClr>
              <a:buSzPts val="990"/>
              <a:buFont typeface="Arial"/>
              <a:buNone/>
            </a:pPr>
            <a:r>
              <a:t/>
            </a:r>
            <a:endParaRPr sz="2770">
              <a:latin typeface="Calibri"/>
              <a:ea typeface="Calibri"/>
              <a:cs typeface="Calibri"/>
              <a:sym typeface="Calibri"/>
            </a:endParaRPr>
          </a:p>
          <a:p>
            <a:pPr indent="0" lvl="0" marL="0" rtl="0" algn="ctr">
              <a:spcBef>
                <a:spcPts val="0"/>
              </a:spcBef>
              <a:spcAft>
                <a:spcPts val="0"/>
              </a:spcAft>
              <a:buClr>
                <a:schemeClr val="dk1"/>
              </a:buClr>
              <a:buSzPts val="990"/>
              <a:buFont typeface="Arial"/>
              <a:buNone/>
            </a:pPr>
            <a:r>
              <a:rPr lang="en-GB" sz="2770">
                <a:latin typeface="Calibri"/>
                <a:ea typeface="Calibri"/>
                <a:cs typeface="Calibri"/>
                <a:sym typeface="Calibri"/>
              </a:rPr>
              <a:t>We will finally set up the WhatsApp group too! Please let us know if you want to be in it</a:t>
            </a:r>
            <a:endParaRPr sz="2770">
              <a:latin typeface="Calibri"/>
              <a:ea typeface="Calibri"/>
              <a:cs typeface="Calibri"/>
              <a:sym typeface="Calibri"/>
            </a:endParaRPr>
          </a:p>
        </p:txBody>
      </p:sp>
      <p:pic>
        <p:nvPicPr>
          <p:cNvPr id="157" name="Google Shape;157;p26"/>
          <p:cNvPicPr preferRelativeResize="0"/>
          <p:nvPr/>
        </p:nvPicPr>
        <p:blipFill rotWithShape="1">
          <a:blip r:embed="rId3">
            <a:alphaModFix/>
          </a:blip>
          <a:srcRect b="0" l="0" r="0" t="0"/>
          <a:stretch/>
        </p:blipFill>
        <p:spPr>
          <a:xfrm>
            <a:off x="7608863" y="139303"/>
            <a:ext cx="1392699" cy="667269"/>
          </a:xfrm>
          <a:prstGeom prst="rect">
            <a:avLst/>
          </a:prstGeom>
          <a:noFill/>
          <a:ln>
            <a:noFill/>
          </a:ln>
        </p:spPr>
      </p:pic>
      <p:sp>
        <p:nvSpPr>
          <p:cNvPr id="158" name="Google Shape;158;p26"/>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r>
              <a:rPr lang="en-GB"/>
              <a:t>Croydon Climate Action Meetup - 12th May 2021</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solidFill>
                  <a:srgbClr val="38761D"/>
                </a:solidFill>
                <a:latin typeface="Calibri"/>
                <a:ea typeface="Calibri"/>
                <a:cs typeface="Calibri"/>
                <a:sym typeface="Calibri"/>
              </a:rPr>
              <a:t>Agenda</a:t>
            </a:r>
            <a:endParaRPr>
              <a:solidFill>
                <a:srgbClr val="38761D"/>
              </a:solidFill>
              <a:latin typeface="Calibri"/>
              <a:ea typeface="Calibri"/>
              <a:cs typeface="Calibri"/>
              <a:sym typeface="Calibri"/>
            </a:endParaRPr>
          </a:p>
        </p:txBody>
      </p:sp>
      <p:sp>
        <p:nvSpPr>
          <p:cNvPr id="67" name="Google Shape;67;p15"/>
          <p:cNvSpPr txBox="1"/>
          <p:nvPr>
            <p:ph idx="1" type="body"/>
          </p:nvPr>
        </p:nvSpPr>
        <p:spPr>
          <a:xfrm>
            <a:off x="628650" y="1181800"/>
            <a:ext cx="7886700" cy="3450900"/>
          </a:xfrm>
          <a:prstGeom prst="rect">
            <a:avLst/>
          </a:prstGeom>
          <a:noFill/>
          <a:ln>
            <a:noFill/>
          </a:ln>
        </p:spPr>
        <p:txBody>
          <a:bodyPr anchorCtr="0" anchor="t" bIns="34275" lIns="68575" spcFirstLastPara="1" rIns="68575" wrap="square" tIns="34275">
            <a:normAutofit lnSpcReduction="10000"/>
          </a:bodyPr>
          <a:lstStyle/>
          <a:p>
            <a:pPr indent="-381000" lvl="0" marL="381000" rtl="0" algn="l">
              <a:lnSpc>
                <a:spcPct val="90000"/>
              </a:lnSpc>
              <a:spcBef>
                <a:spcPts val="0"/>
              </a:spcBef>
              <a:spcAft>
                <a:spcPts val="0"/>
              </a:spcAft>
              <a:buClr>
                <a:schemeClr val="dk1"/>
              </a:buClr>
              <a:buSzPts val="2400"/>
              <a:buFont typeface="Calibri"/>
              <a:buAutoNum type="arabicPeriod"/>
            </a:pPr>
            <a:r>
              <a:rPr lang="en-GB" sz="2400">
                <a:latin typeface="Calibri"/>
                <a:ea typeface="Calibri"/>
                <a:cs typeface="Calibri"/>
                <a:sym typeface="Calibri"/>
              </a:rPr>
              <a:t>Final update on Mayoral campaign</a:t>
            </a:r>
            <a:endParaRPr sz="2400">
              <a:latin typeface="Calibri"/>
              <a:ea typeface="Calibri"/>
              <a:cs typeface="Calibri"/>
              <a:sym typeface="Calibri"/>
            </a:endParaRPr>
          </a:p>
          <a:p>
            <a:pPr indent="0" lvl="0" marL="177800" rtl="0" algn="l">
              <a:lnSpc>
                <a:spcPct val="90000"/>
              </a:lnSpc>
              <a:spcBef>
                <a:spcPts val="0"/>
              </a:spcBef>
              <a:spcAft>
                <a:spcPts val="0"/>
              </a:spcAft>
              <a:buNone/>
            </a:pPr>
            <a:r>
              <a:t/>
            </a:r>
            <a:endParaRPr sz="2400">
              <a:latin typeface="Calibri"/>
              <a:ea typeface="Calibri"/>
              <a:cs typeface="Calibri"/>
              <a:sym typeface="Calibri"/>
            </a:endParaRPr>
          </a:p>
          <a:p>
            <a:pPr indent="-381000" lvl="0" marL="381000" rtl="0" algn="l">
              <a:lnSpc>
                <a:spcPct val="90000"/>
              </a:lnSpc>
              <a:spcBef>
                <a:spcPts val="0"/>
              </a:spcBef>
              <a:spcAft>
                <a:spcPts val="0"/>
              </a:spcAft>
              <a:buSzPts val="2400"/>
              <a:buFont typeface="Calibri"/>
              <a:buAutoNum type="arabicPeriod"/>
            </a:pPr>
            <a:r>
              <a:rPr lang="en-GB" sz="2400">
                <a:latin typeface="Calibri"/>
                <a:ea typeface="Calibri"/>
                <a:cs typeface="Calibri"/>
                <a:sym typeface="Calibri"/>
              </a:rPr>
              <a:t>CEE Bill</a:t>
            </a:r>
            <a:endParaRPr sz="2400">
              <a:latin typeface="Calibri"/>
              <a:ea typeface="Calibri"/>
              <a:cs typeface="Calibri"/>
              <a:sym typeface="Calibri"/>
            </a:endParaRPr>
          </a:p>
          <a:p>
            <a:pPr indent="0" lvl="0" marL="177800" rtl="0" algn="l">
              <a:lnSpc>
                <a:spcPct val="90000"/>
              </a:lnSpc>
              <a:spcBef>
                <a:spcPts val="0"/>
              </a:spcBef>
              <a:spcAft>
                <a:spcPts val="0"/>
              </a:spcAft>
              <a:buNone/>
            </a:pPr>
            <a:r>
              <a:t/>
            </a:r>
            <a:endParaRPr sz="2400">
              <a:latin typeface="Calibri"/>
              <a:ea typeface="Calibri"/>
              <a:cs typeface="Calibri"/>
              <a:sym typeface="Calibri"/>
            </a:endParaRPr>
          </a:p>
          <a:p>
            <a:pPr indent="-381000" lvl="0" marL="381000" rtl="0" algn="l">
              <a:lnSpc>
                <a:spcPct val="90000"/>
              </a:lnSpc>
              <a:spcBef>
                <a:spcPts val="0"/>
              </a:spcBef>
              <a:spcAft>
                <a:spcPts val="0"/>
              </a:spcAft>
              <a:buSzPts val="2400"/>
              <a:buFont typeface="Calibri"/>
              <a:buAutoNum type="arabicPeriod"/>
            </a:pPr>
            <a:r>
              <a:rPr lang="en-GB" sz="2400">
                <a:latin typeface="Calibri"/>
                <a:ea typeface="Calibri"/>
                <a:cs typeface="Calibri"/>
                <a:sym typeface="Calibri"/>
              </a:rPr>
              <a:t>Croydon Living Streets AGM</a:t>
            </a:r>
            <a:endParaRPr sz="2400">
              <a:latin typeface="Calibri"/>
              <a:ea typeface="Calibri"/>
              <a:cs typeface="Calibri"/>
              <a:sym typeface="Calibri"/>
            </a:endParaRPr>
          </a:p>
          <a:p>
            <a:pPr indent="0" lvl="0" marL="177800" rtl="0" algn="l">
              <a:lnSpc>
                <a:spcPct val="90000"/>
              </a:lnSpc>
              <a:spcBef>
                <a:spcPts val="0"/>
              </a:spcBef>
              <a:spcAft>
                <a:spcPts val="0"/>
              </a:spcAft>
              <a:buNone/>
            </a:pPr>
            <a:r>
              <a:t/>
            </a:r>
            <a:endParaRPr sz="2400">
              <a:latin typeface="Calibri"/>
              <a:ea typeface="Calibri"/>
              <a:cs typeface="Calibri"/>
              <a:sym typeface="Calibri"/>
            </a:endParaRPr>
          </a:p>
          <a:p>
            <a:pPr indent="-381000" lvl="0" marL="381000" rtl="0" algn="l">
              <a:lnSpc>
                <a:spcPct val="90000"/>
              </a:lnSpc>
              <a:spcBef>
                <a:spcPts val="0"/>
              </a:spcBef>
              <a:spcAft>
                <a:spcPts val="0"/>
              </a:spcAft>
              <a:buSzPts val="2400"/>
              <a:buFont typeface="Calibri"/>
              <a:buAutoNum type="arabicPeriod"/>
            </a:pPr>
            <a:r>
              <a:rPr lang="en-GB" sz="2400">
                <a:latin typeface="Calibri"/>
                <a:ea typeface="Calibri"/>
                <a:cs typeface="Calibri"/>
                <a:sym typeface="Calibri"/>
              </a:rPr>
              <a:t>Feed our Future campaign</a:t>
            </a:r>
            <a:endParaRPr sz="2400">
              <a:latin typeface="Calibri"/>
              <a:ea typeface="Calibri"/>
              <a:cs typeface="Calibri"/>
              <a:sym typeface="Calibri"/>
            </a:endParaRPr>
          </a:p>
          <a:p>
            <a:pPr indent="0" lvl="0" marL="0" rtl="0" algn="l">
              <a:lnSpc>
                <a:spcPct val="90000"/>
              </a:lnSpc>
              <a:spcBef>
                <a:spcPts val="0"/>
              </a:spcBef>
              <a:spcAft>
                <a:spcPts val="0"/>
              </a:spcAft>
              <a:buNone/>
            </a:pPr>
            <a:r>
              <a:t/>
            </a:r>
            <a:endParaRPr sz="2400">
              <a:latin typeface="Calibri"/>
              <a:ea typeface="Calibri"/>
              <a:cs typeface="Calibri"/>
              <a:sym typeface="Calibri"/>
            </a:endParaRPr>
          </a:p>
          <a:p>
            <a:pPr indent="-381000" lvl="0" marL="381000" rtl="0" algn="l">
              <a:lnSpc>
                <a:spcPct val="90000"/>
              </a:lnSpc>
              <a:spcBef>
                <a:spcPts val="0"/>
              </a:spcBef>
              <a:spcAft>
                <a:spcPts val="0"/>
              </a:spcAft>
              <a:buSzPts val="2400"/>
              <a:buFont typeface="Calibri"/>
              <a:buAutoNum type="arabicPeriod"/>
            </a:pPr>
            <a:r>
              <a:rPr lang="en-GB" sz="2400">
                <a:latin typeface="Calibri"/>
                <a:ea typeface="Calibri"/>
                <a:cs typeface="Calibri"/>
                <a:sym typeface="Calibri"/>
              </a:rPr>
              <a:t>Croydon’s Great Big Green Week</a:t>
            </a:r>
            <a:endParaRPr sz="2400">
              <a:latin typeface="Calibri"/>
              <a:ea typeface="Calibri"/>
              <a:cs typeface="Calibri"/>
              <a:sym typeface="Calibri"/>
            </a:endParaRPr>
          </a:p>
          <a:p>
            <a:pPr indent="0" lvl="0" marL="177800" rtl="0" algn="l">
              <a:lnSpc>
                <a:spcPct val="90000"/>
              </a:lnSpc>
              <a:spcBef>
                <a:spcPts val="0"/>
              </a:spcBef>
              <a:spcAft>
                <a:spcPts val="0"/>
              </a:spcAft>
              <a:buNone/>
            </a:pPr>
            <a:r>
              <a:t/>
            </a:r>
            <a:endParaRPr sz="2400">
              <a:latin typeface="Calibri"/>
              <a:ea typeface="Calibri"/>
              <a:cs typeface="Calibri"/>
              <a:sym typeface="Calibri"/>
            </a:endParaRPr>
          </a:p>
          <a:p>
            <a:pPr indent="-381000" lvl="0" marL="381000" rtl="0" algn="l">
              <a:lnSpc>
                <a:spcPct val="90000"/>
              </a:lnSpc>
              <a:spcBef>
                <a:spcPts val="0"/>
              </a:spcBef>
              <a:spcAft>
                <a:spcPts val="0"/>
              </a:spcAft>
              <a:buSzPts val="2400"/>
              <a:buFont typeface="Calibri"/>
              <a:buAutoNum type="arabicPeriod"/>
            </a:pPr>
            <a:r>
              <a:rPr lang="en-GB" sz="2400">
                <a:latin typeface="Calibri"/>
                <a:ea typeface="Calibri"/>
                <a:cs typeface="Calibri"/>
                <a:sym typeface="Calibri"/>
              </a:rPr>
              <a:t>Any other business</a:t>
            </a:r>
            <a:endParaRPr sz="2400">
              <a:latin typeface="Calibri"/>
              <a:ea typeface="Calibri"/>
              <a:cs typeface="Calibri"/>
              <a:sym typeface="Calibri"/>
            </a:endParaRPr>
          </a:p>
        </p:txBody>
      </p:sp>
      <p:sp>
        <p:nvSpPr>
          <p:cNvPr id="68" name="Google Shape;68;p15"/>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r>
              <a:rPr lang="en-GB"/>
              <a:t>Croydon Climate Action Meetup - 12th May 2021</a:t>
            </a:r>
            <a:endParaRPr/>
          </a:p>
        </p:txBody>
      </p:sp>
      <p:sp>
        <p:nvSpPr>
          <p:cNvPr id="69" name="Google Shape;69;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None/>
            </a:pPr>
            <a:fld id="{00000000-1234-1234-1234-123412341234}" type="slidenum">
              <a:rPr lang="en-GB"/>
              <a:t>‹#›</a:t>
            </a:fld>
            <a:endParaRPr/>
          </a:p>
        </p:txBody>
      </p:sp>
      <p:pic>
        <p:nvPicPr>
          <p:cNvPr id="70" name="Google Shape;70;p15"/>
          <p:cNvPicPr preferRelativeResize="0"/>
          <p:nvPr/>
        </p:nvPicPr>
        <p:blipFill rotWithShape="1">
          <a:blip r:embed="rId3">
            <a:alphaModFix/>
          </a:blip>
          <a:srcRect b="0" l="0" r="0" t="0"/>
          <a:stretch/>
        </p:blipFill>
        <p:spPr>
          <a:xfrm>
            <a:off x="7608863" y="139303"/>
            <a:ext cx="1392699" cy="66726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1973700" y="1889700"/>
            <a:ext cx="5196600" cy="9942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en-GB">
                <a:latin typeface="Calibri"/>
                <a:ea typeface="Calibri"/>
                <a:cs typeface="Calibri"/>
                <a:sym typeface="Calibri"/>
              </a:rPr>
              <a:t>For Info</a:t>
            </a:r>
            <a:endParaRPr>
              <a:latin typeface="Calibri"/>
              <a:ea typeface="Calibri"/>
              <a:cs typeface="Calibri"/>
              <a:sym typeface="Calibri"/>
            </a:endParaRPr>
          </a:p>
        </p:txBody>
      </p:sp>
      <p:pic>
        <p:nvPicPr>
          <p:cNvPr id="76" name="Google Shape;76;p16"/>
          <p:cNvPicPr preferRelativeResize="0"/>
          <p:nvPr/>
        </p:nvPicPr>
        <p:blipFill rotWithShape="1">
          <a:blip r:embed="rId3">
            <a:alphaModFix/>
          </a:blip>
          <a:srcRect b="0" l="0" r="0" t="0"/>
          <a:stretch/>
        </p:blipFill>
        <p:spPr>
          <a:xfrm>
            <a:off x="7608863" y="139303"/>
            <a:ext cx="1392699" cy="667269"/>
          </a:xfrm>
          <a:prstGeom prst="rect">
            <a:avLst/>
          </a:prstGeom>
          <a:noFill/>
          <a:ln>
            <a:noFill/>
          </a:ln>
        </p:spPr>
      </p:pic>
      <p:sp>
        <p:nvSpPr>
          <p:cNvPr id="77" name="Google Shape;77;p16"/>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r>
              <a:rPr lang="en-GB"/>
              <a:t>Croydon Climate Action Meetup - 12th May 2021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628650" y="13929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GB">
                <a:latin typeface="Calibri"/>
                <a:ea typeface="Calibri"/>
                <a:cs typeface="Calibri"/>
                <a:sym typeface="Calibri"/>
              </a:rPr>
              <a:t>Final update on Mayoral Campaign</a:t>
            </a:r>
            <a:endParaRPr>
              <a:latin typeface="Calibri"/>
              <a:ea typeface="Calibri"/>
              <a:cs typeface="Calibri"/>
              <a:sym typeface="Calibri"/>
            </a:endParaRPr>
          </a:p>
        </p:txBody>
      </p:sp>
      <p:sp>
        <p:nvSpPr>
          <p:cNvPr id="83" name="Google Shape;83;p17"/>
          <p:cNvSpPr txBox="1"/>
          <p:nvPr>
            <p:ph idx="1" type="body"/>
          </p:nvPr>
        </p:nvSpPr>
        <p:spPr>
          <a:xfrm>
            <a:off x="173475" y="986075"/>
            <a:ext cx="4432800" cy="3464400"/>
          </a:xfrm>
          <a:prstGeom prst="rect">
            <a:avLst/>
          </a:prstGeom>
        </p:spPr>
        <p:txBody>
          <a:bodyPr anchorCtr="0" anchor="t" bIns="34275" lIns="68575" spcFirstLastPara="1" rIns="68575" wrap="square" tIns="34275">
            <a:noAutofit/>
          </a:bodyPr>
          <a:lstStyle/>
          <a:p>
            <a:pPr indent="457200" lvl="0" marL="914400" rtl="0" algn="l">
              <a:lnSpc>
                <a:spcPct val="70000"/>
              </a:lnSpc>
              <a:spcBef>
                <a:spcPts val="800"/>
              </a:spcBef>
              <a:spcAft>
                <a:spcPts val="0"/>
              </a:spcAft>
              <a:buNone/>
            </a:pPr>
            <a:r>
              <a:rPr lang="en-GB" sz="2050">
                <a:solidFill>
                  <a:srgbClr val="000000"/>
                </a:solidFill>
                <a:latin typeface="Calibri"/>
                <a:ea typeface="Calibri"/>
                <a:cs typeface="Calibri"/>
                <a:sym typeface="Calibri"/>
              </a:rPr>
              <a:t>We did it!!</a:t>
            </a:r>
            <a:endParaRPr sz="2050">
              <a:solidFill>
                <a:srgbClr val="000000"/>
              </a:solidFill>
              <a:latin typeface="Calibri"/>
              <a:ea typeface="Calibri"/>
              <a:cs typeface="Calibri"/>
              <a:sym typeface="Calibri"/>
            </a:endParaRPr>
          </a:p>
          <a:p>
            <a:pPr indent="457200" lvl="0" marL="914400" rtl="0" algn="l">
              <a:lnSpc>
                <a:spcPct val="70000"/>
              </a:lnSpc>
              <a:spcBef>
                <a:spcPts val="1200"/>
              </a:spcBef>
              <a:spcAft>
                <a:spcPts val="0"/>
              </a:spcAft>
              <a:buNone/>
            </a:pPr>
            <a:r>
              <a:t/>
            </a:r>
            <a:endParaRPr sz="2050">
              <a:solidFill>
                <a:srgbClr val="000000"/>
              </a:solidFill>
              <a:latin typeface="Calibri"/>
              <a:ea typeface="Calibri"/>
              <a:cs typeface="Calibri"/>
              <a:sym typeface="Calibri"/>
            </a:endParaRPr>
          </a:p>
          <a:p>
            <a:pPr indent="-358775" lvl="0" marL="457200" rtl="0" algn="l">
              <a:lnSpc>
                <a:spcPct val="70000"/>
              </a:lnSpc>
              <a:spcBef>
                <a:spcPts val="1200"/>
              </a:spcBef>
              <a:spcAft>
                <a:spcPts val="0"/>
              </a:spcAft>
              <a:buClr>
                <a:srgbClr val="000000"/>
              </a:buClr>
              <a:buSzPts val="2050"/>
              <a:buFont typeface="Calibri"/>
              <a:buChar char="●"/>
            </a:pPr>
            <a:r>
              <a:rPr lang="en-GB" sz="2050">
                <a:solidFill>
                  <a:srgbClr val="000000"/>
                </a:solidFill>
                <a:latin typeface="Calibri"/>
                <a:ea typeface="Calibri"/>
                <a:cs typeface="Calibri"/>
                <a:sym typeface="Calibri"/>
              </a:rPr>
              <a:t>Thanks to everyone who came to the hustings event</a:t>
            </a:r>
            <a:endParaRPr sz="2050">
              <a:solidFill>
                <a:srgbClr val="000000"/>
              </a:solidFill>
              <a:latin typeface="Calibri"/>
              <a:ea typeface="Calibri"/>
              <a:cs typeface="Calibri"/>
              <a:sym typeface="Calibri"/>
            </a:endParaRPr>
          </a:p>
          <a:p>
            <a:pPr indent="0" lvl="0" marL="457200" rtl="0" algn="l">
              <a:lnSpc>
                <a:spcPct val="70000"/>
              </a:lnSpc>
              <a:spcBef>
                <a:spcPts val="1200"/>
              </a:spcBef>
              <a:spcAft>
                <a:spcPts val="0"/>
              </a:spcAft>
              <a:buNone/>
            </a:pPr>
            <a:r>
              <a:t/>
            </a:r>
            <a:endParaRPr sz="2050">
              <a:solidFill>
                <a:srgbClr val="000000"/>
              </a:solidFill>
              <a:latin typeface="Calibri"/>
              <a:ea typeface="Calibri"/>
              <a:cs typeface="Calibri"/>
              <a:sym typeface="Calibri"/>
            </a:endParaRPr>
          </a:p>
          <a:p>
            <a:pPr indent="-358775" lvl="0" marL="457200" rtl="0" algn="l">
              <a:lnSpc>
                <a:spcPct val="70000"/>
              </a:lnSpc>
              <a:spcBef>
                <a:spcPts val="1200"/>
              </a:spcBef>
              <a:spcAft>
                <a:spcPts val="0"/>
              </a:spcAft>
              <a:buClr>
                <a:srgbClr val="000000"/>
              </a:buClr>
              <a:buSzPts val="2050"/>
              <a:buFont typeface="Calibri"/>
              <a:buChar char="●"/>
            </a:pPr>
            <a:r>
              <a:rPr lang="en-GB" sz="2050">
                <a:solidFill>
                  <a:srgbClr val="000000"/>
                </a:solidFill>
                <a:latin typeface="Calibri"/>
                <a:ea typeface="Calibri"/>
                <a:cs typeface="Calibri"/>
                <a:sym typeface="Calibri"/>
              </a:rPr>
              <a:t>Final results - Neil Garratt (Conservative) was elected for the London Assembly for the Croydon &amp; Sutton seat</a:t>
            </a:r>
            <a:endParaRPr sz="2050">
              <a:solidFill>
                <a:srgbClr val="000000"/>
              </a:solidFill>
              <a:latin typeface="Calibri"/>
              <a:ea typeface="Calibri"/>
              <a:cs typeface="Calibri"/>
              <a:sym typeface="Calibri"/>
            </a:endParaRPr>
          </a:p>
          <a:p>
            <a:pPr indent="0" lvl="0" marL="0" rtl="0" algn="l">
              <a:lnSpc>
                <a:spcPct val="70000"/>
              </a:lnSpc>
              <a:spcBef>
                <a:spcPts val="1200"/>
              </a:spcBef>
              <a:spcAft>
                <a:spcPts val="0"/>
              </a:spcAft>
              <a:buNone/>
            </a:pPr>
            <a:r>
              <a:t/>
            </a:r>
            <a:endParaRPr sz="2050">
              <a:solidFill>
                <a:srgbClr val="000000"/>
              </a:solidFill>
              <a:latin typeface="Calibri"/>
              <a:ea typeface="Calibri"/>
              <a:cs typeface="Calibri"/>
              <a:sym typeface="Calibri"/>
            </a:endParaRPr>
          </a:p>
          <a:p>
            <a:pPr indent="-358775" lvl="0" marL="457200" rtl="0" algn="l">
              <a:lnSpc>
                <a:spcPct val="70000"/>
              </a:lnSpc>
              <a:spcBef>
                <a:spcPts val="1200"/>
              </a:spcBef>
              <a:spcAft>
                <a:spcPts val="0"/>
              </a:spcAft>
              <a:buClr>
                <a:srgbClr val="000000"/>
              </a:buClr>
              <a:buSzPts val="2050"/>
              <a:buFont typeface="Calibri"/>
              <a:buChar char="●"/>
            </a:pPr>
            <a:r>
              <a:rPr lang="en-GB" sz="2050">
                <a:solidFill>
                  <a:srgbClr val="000000"/>
                </a:solidFill>
                <a:latin typeface="Calibri"/>
                <a:ea typeface="Calibri"/>
                <a:cs typeface="Calibri"/>
                <a:sym typeface="Calibri"/>
              </a:rPr>
              <a:t>Hope to meet with him in the future to hold him to account - more on that later!</a:t>
            </a:r>
            <a:endParaRPr sz="2050">
              <a:solidFill>
                <a:srgbClr val="000000"/>
              </a:solidFill>
              <a:latin typeface="Calibri"/>
              <a:ea typeface="Calibri"/>
              <a:cs typeface="Calibri"/>
              <a:sym typeface="Calibri"/>
            </a:endParaRPr>
          </a:p>
          <a:p>
            <a:pPr indent="0" lvl="0" marL="0" rtl="0" algn="l">
              <a:lnSpc>
                <a:spcPct val="70000"/>
              </a:lnSpc>
              <a:spcBef>
                <a:spcPts val="1200"/>
              </a:spcBef>
              <a:spcAft>
                <a:spcPts val="1200"/>
              </a:spcAft>
              <a:buSzPts val="1018"/>
              <a:buNone/>
            </a:pPr>
            <a:r>
              <a:t/>
            </a:r>
            <a:endParaRPr sz="2050">
              <a:solidFill>
                <a:srgbClr val="000000"/>
              </a:solidFill>
              <a:latin typeface="Calibri"/>
              <a:ea typeface="Calibri"/>
              <a:cs typeface="Calibri"/>
              <a:sym typeface="Calibri"/>
            </a:endParaRPr>
          </a:p>
        </p:txBody>
      </p:sp>
      <p:pic>
        <p:nvPicPr>
          <p:cNvPr id="84" name="Google Shape;84;p17"/>
          <p:cNvPicPr preferRelativeResize="0"/>
          <p:nvPr/>
        </p:nvPicPr>
        <p:blipFill rotWithShape="1">
          <a:blip r:embed="rId3">
            <a:alphaModFix/>
          </a:blip>
          <a:srcRect b="0" l="0" r="0" t="0"/>
          <a:stretch/>
        </p:blipFill>
        <p:spPr>
          <a:xfrm>
            <a:off x="7608863" y="139303"/>
            <a:ext cx="1392699" cy="667269"/>
          </a:xfrm>
          <a:prstGeom prst="rect">
            <a:avLst/>
          </a:prstGeom>
          <a:noFill/>
          <a:ln>
            <a:noFill/>
          </a:ln>
        </p:spPr>
      </p:pic>
      <p:sp>
        <p:nvSpPr>
          <p:cNvPr id="85" name="Google Shape;85;p17"/>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r>
              <a:rPr lang="en-GB"/>
              <a:t>Croydon Climate Action Meetup - 12th May 2021</a:t>
            </a:r>
            <a:endParaRPr/>
          </a:p>
        </p:txBody>
      </p:sp>
      <p:pic>
        <p:nvPicPr>
          <p:cNvPr id="86" name="Google Shape;86;p17"/>
          <p:cNvPicPr preferRelativeResize="0"/>
          <p:nvPr/>
        </p:nvPicPr>
        <p:blipFill>
          <a:blip r:embed="rId4">
            <a:alphaModFix/>
          </a:blip>
          <a:stretch>
            <a:fillRect/>
          </a:stretch>
        </p:blipFill>
        <p:spPr>
          <a:xfrm>
            <a:off x="4606281" y="1781263"/>
            <a:ext cx="4432925" cy="2508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GB">
                <a:latin typeface="Calibri"/>
                <a:ea typeface="Calibri"/>
                <a:cs typeface="Calibri"/>
                <a:sym typeface="Calibri"/>
              </a:rPr>
              <a:t>Climate &amp; Ecological Emergency (CEE) Bill</a:t>
            </a:r>
            <a:endParaRPr>
              <a:latin typeface="Calibri"/>
              <a:ea typeface="Calibri"/>
              <a:cs typeface="Calibri"/>
              <a:sym typeface="Calibri"/>
            </a:endParaRPr>
          </a:p>
        </p:txBody>
      </p:sp>
      <p:sp>
        <p:nvSpPr>
          <p:cNvPr id="92" name="Google Shape;92;p18"/>
          <p:cNvSpPr txBox="1"/>
          <p:nvPr>
            <p:ph idx="1" type="body"/>
          </p:nvPr>
        </p:nvSpPr>
        <p:spPr>
          <a:xfrm>
            <a:off x="401050" y="1068788"/>
            <a:ext cx="6732900" cy="3464400"/>
          </a:xfrm>
          <a:prstGeom prst="rect">
            <a:avLst/>
          </a:prstGeom>
        </p:spPr>
        <p:txBody>
          <a:bodyPr anchorCtr="0" anchor="t" bIns="34275" lIns="68575" spcFirstLastPara="1" rIns="68575" wrap="square" tIns="34275">
            <a:noAutofit/>
          </a:bodyPr>
          <a:lstStyle/>
          <a:p>
            <a:pPr indent="-358775" lvl="0" marL="457200" rtl="0" algn="l">
              <a:lnSpc>
                <a:spcPct val="70000"/>
              </a:lnSpc>
              <a:spcBef>
                <a:spcPts val="800"/>
              </a:spcBef>
              <a:spcAft>
                <a:spcPts val="0"/>
              </a:spcAft>
              <a:buClr>
                <a:srgbClr val="000000"/>
              </a:buClr>
              <a:buSzPts val="2050"/>
              <a:buFont typeface="Calibri"/>
              <a:buChar char="●"/>
            </a:pPr>
            <a:r>
              <a:rPr lang="en-GB" sz="2050">
                <a:solidFill>
                  <a:srgbClr val="000000"/>
                </a:solidFill>
                <a:latin typeface="Calibri"/>
                <a:ea typeface="Calibri"/>
                <a:cs typeface="Calibri"/>
                <a:sym typeface="Calibri"/>
              </a:rPr>
              <a:t>The Bill asks the UK to take responsibility for its fair share of greenhouse gas emissions, to actively restore biodiverse habitats in the UK and to stop damage to the environment through the production, transportation and disposal of the goods we consume.</a:t>
            </a:r>
            <a:endParaRPr sz="2050">
              <a:solidFill>
                <a:srgbClr val="000000"/>
              </a:solidFill>
              <a:latin typeface="Calibri"/>
              <a:ea typeface="Calibri"/>
              <a:cs typeface="Calibri"/>
              <a:sym typeface="Calibri"/>
            </a:endParaRPr>
          </a:p>
          <a:p>
            <a:pPr indent="0" lvl="0" marL="0" rtl="0" algn="l">
              <a:lnSpc>
                <a:spcPct val="70000"/>
              </a:lnSpc>
              <a:spcBef>
                <a:spcPts val="1200"/>
              </a:spcBef>
              <a:spcAft>
                <a:spcPts val="0"/>
              </a:spcAft>
              <a:buNone/>
            </a:pPr>
            <a:r>
              <a:t/>
            </a:r>
            <a:endParaRPr sz="2050">
              <a:solidFill>
                <a:srgbClr val="000000"/>
              </a:solidFill>
              <a:latin typeface="Calibri"/>
              <a:ea typeface="Calibri"/>
              <a:cs typeface="Calibri"/>
              <a:sym typeface="Calibri"/>
            </a:endParaRPr>
          </a:p>
          <a:p>
            <a:pPr indent="-358775" lvl="0" marL="457200" rtl="0" algn="l">
              <a:lnSpc>
                <a:spcPct val="70000"/>
              </a:lnSpc>
              <a:spcBef>
                <a:spcPts val="1200"/>
              </a:spcBef>
              <a:spcAft>
                <a:spcPts val="0"/>
              </a:spcAft>
              <a:buClr>
                <a:srgbClr val="000000"/>
              </a:buClr>
              <a:buSzPts val="2050"/>
              <a:buFont typeface="Calibri"/>
              <a:buChar char="●"/>
            </a:pPr>
            <a:r>
              <a:rPr lang="en-GB" sz="2050">
                <a:solidFill>
                  <a:srgbClr val="000000"/>
                </a:solidFill>
                <a:latin typeface="Calibri"/>
                <a:ea typeface="Calibri"/>
                <a:cs typeface="Calibri"/>
                <a:sym typeface="Calibri"/>
              </a:rPr>
              <a:t>Tabled by Caroline Lucas of the Green Party, the Bill now has support of over 100 MPs across 8 political parties, from England, Scotland, Wales and Northern Ireland.</a:t>
            </a:r>
            <a:endParaRPr sz="2050">
              <a:solidFill>
                <a:srgbClr val="000000"/>
              </a:solidFill>
              <a:latin typeface="Calibri"/>
              <a:ea typeface="Calibri"/>
              <a:cs typeface="Calibri"/>
              <a:sym typeface="Calibri"/>
            </a:endParaRPr>
          </a:p>
          <a:p>
            <a:pPr indent="0" lvl="0" marL="0" rtl="0" algn="l">
              <a:lnSpc>
                <a:spcPct val="70000"/>
              </a:lnSpc>
              <a:spcBef>
                <a:spcPts val="1200"/>
              </a:spcBef>
              <a:spcAft>
                <a:spcPts val="0"/>
              </a:spcAft>
              <a:buNone/>
            </a:pPr>
            <a:r>
              <a:rPr lang="en-GB" sz="2050">
                <a:solidFill>
                  <a:srgbClr val="000000"/>
                </a:solidFill>
                <a:latin typeface="Calibri"/>
                <a:ea typeface="Calibri"/>
                <a:cs typeface="Calibri"/>
                <a:sym typeface="Calibri"/>
              </a:rPr>
              <a:t>Phase 2 of the campaign is beginning soon, and CCA are already a supporting organisation.</a:t>
            </a:r>
            <a:endParaRPr sz="2050">
              <a:solidFill>
                <a:srgbClr val="000000"/>
              </a:solidFill>
              <a:latin typeface="Calibri"/>
              <a:ea typeface="Calibri"/>
              <a:cs typeface="Calibri"/>
              <a:sym typeface="Calibri"/>
            </a:endParaRPr>
          </a:p>
          <a:p>
            <a:pPr indent="0" lvl="0" marL="0" rtl="0" algn="l">
              <a:lnSpc>
                <a:spcPct val="70000"/>
              </a:lnSpc>
              <a:spcBef>
                <a:spcPts val="1200"/>
              </a:spcBef>
              <a:spcAft>
                <a:spcPts val="0"/>
              </a:spcAft>
              <a:buNone/>
            </a:pPr>
            <a:r>
              <a:rPr lang="en-GB" sz="2050">
                <a:solidFill>
                  <a:srgbClr val="000000"/>
                </a:solidFill>
                <a:latin typeface="Calibri"/>
                <a:ea typeface="Calibri"/>
                <a:cs typeface="Calibri"/>
                <a:sym typeface="Calibri"/>
              </a:rPr>
              <a:t>You can register to support as an individual here: </a:t>
            </a:r>
            <a:r>
              <a:rPr lang="en-GB" sz="2050" u="sng">
                <a:solidFill>
                  <a:schemeClr val="hlink"/>
                </a:solidFill>
                <a:latin typeface="Calibri"/>
                <a:ea typeface="Calibri"/>
                <a:cs typeface="Calibri"/>
                <a:sym typeface="Calibri"/>
                <a:hlinkClick r:id="rId3"/>
              </a:rPr>
              <a:t>https://www.ceebill.uk/sign-up</a:t>
            </a:r>
            <a:endParaRPr sz="2050">
              <a:solidFill>
                <a:srgbClr val="000000"/>
              </a:solidFill>
              <a:latin typeface="Calibri"/>
              <a:ea typeface="Calibri"/>
              <a:cs typeface="Calibri"/>
              <a:sym typeface="Calibri"/>
            </a:endParaRPr>
          </a:p>
          <a:p>
            <a:pPr indent="0" lvl="0" marL="0" rtl="0" algn="l">
              <a:lnSpc>
                <a:spcPct val="70000"/>
              </a:lnSpc>
              <a:spcBef>
                <a:spcPts val="1200"/>
              </a:spcBef>
              <a:spcAft>
                <a:spcPts val="1200"/>
              </a:spcAft>
              <a:buNone/>
            </a:pPr>
            <a:r>
              <a:t/>
            </a:r>
            <a:endParaRPr sz="2050">
              <a:solidFill>
                <a:srgbClr val="000000"/>
              </a:solidFill>
              <a:latin typeface="Calibri"/>
              <a:ea typeface="Calibri"/>
              <a:cs typeface="Calibri"/>
              <a:sym typeface="Calibri"/>
            </a:endParaRPr>
          </a:p>
        </p:txBody>
      </p:sp>
      <p:pic>
        <p:nvPicPr>
          <p:cNvPr id="93" name="Google Shape;93;p18"/>
          <p:cNvPicPr preferRelativeResize="0"/>
          <p:nvPr/>
        </p:nvPicPr>
        <p:blipFill rotWithShape="1">
          <a:blip r:embed="rId4">
            <a:alphaModFix/>
          </a:blip>
          <a:srcRect b="0" l="0" r="0" t="0"/>
          <a:stretch/>
        </p:blipFill>
        <p:spPr>
          <a:xfrm>
            <a:off x="7608863" y="139303"/>
            <a:ext cx="1392699" cy="667269"/>
          </a:xfrm>
          <a:prstGeom prst="rect">
            <a:avLst/>
          </a:prstGeom>
          <a:noFill/>
          <a:ln>
            <a:noFill/>
          </a:ln>
        </p:spPr>
      </p:pic>
      <p:sp>
        <p:nvSpPr>
          <p:cNvPr id="94" name="Google Shape;94;p18"/>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r>
              <a:rPr lang="en-GB"/>
              <a:t>Croydon Climate Action Meetup - 12th May 2021</a:t>
            </a:r>
            <a:endParaRPr/>
          </a:p>
        </p:txBody>
      </p:sp>
      <p:pic>
        <p:nvPicPr>
          <p:cNvPr id="95" name="Google Shape;95;p18"/>
          <p:cNvPicPr preferRelativeResize="0"/>
          <p:nvPr/>
        </p:nvPicPr>
        <p:blipFill>
          <a:blip r:embed="rId5">
            <a:alphaModFix/>
          </a:blip>
          <a:stretch>
            <a:fillRect/>
          </a:stretch>
        </p:blipFill>
        <p:spPr>
          <a:xfrm>
            <a:off x="6784975" y="2231149"/>
            <a:ext cx="2216575" cy="1492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GB">
                <a:latin typeface="Calibri"/>
                <a:ea typeface="Calibri"/>
                <a:cs typeface="Calibri"/>
                <a:sym typeface="Calibri"/>
              </a:rPr>
              <a:t>Croydon Living Streets Annual General Meeting </a:t>
            </a:r>
            <a:endParaRPr>
              <a:latin typeface="Calibri"/>
              <a:ea typeface="Calibri"/>
              <a:cs typeface="Calibri"/>
              <a:sym typeface="Calibri"/>
            </a:endParaRPr>
          </a:p>
        </p:txBody>
      </p:sp>
      <p:sp>
        <p:nvSpPr>
          <p:cNvPr id="101" name="Google Shape;101;p19"/>
          <p:cNvSpPr txBox="1"/>
          <p:nvPr>
            <p:ph idx="1" type="body"/>
          </p:nvPr>
        </p:nvSpPr>
        <p:spPr>
          <a:xfrm>
            <a:off x="628650" y="1052750"/>
            <a:ext cx="7886700" cy="3623700"/>
          </a:xfrm>
          <a:prstGeom prst="rect">
            <a:avLst/>
          </a:prstGeom>
        </p:spPr>
        <p:txBody>
          <a:bodyPr anchorCtr="0" anchor="t" bIns="34275" lIns="68575" spcFirstLastPara="1" rIns="68575" wrap="square" tIns="34275">
            <a:noAutofit/>
          </a:bodyPr>
          <a:lstStyle/>
          <a:p>
            <a:pPr indent="-352425" lvl="0" marL="457200" rtl="0" algn="l">
              <a:lnSpc>
                <a:spcPct val="70000"/>
              </a:lnSpc>
              <a:spcBef>
                <a:spcPts val="800"/>
              </a:spcBef>
              <a:spcAft>
                <a:spcPts val="0"/>
              </a:spcAft>
              <a:buClr>
                <a:srgbClr val="000000"/>
              </a:buClr>
              <a:buSzPts val="1950"/>
              <a:buFont typeface="Calibri"/>
              <a:buChar char="●"/>
            </a:pPr>
            <a:r>
              <a:rPr lang="en-GB" sz="1950">
                <a:solidFill>
                  <a:srgbClr val="000000"/>
                </a:solidFill>
                <a:latin typeface="Calibri"/>
                <a:ea typeface="Calibri"/>
                <a:cs typeface="Calibri"/>
                <a:sym typeface="Calibri"/>
              </a:rPr>
              <a:t>Joined by:</a:t>
            </a:r>
            <a:endParaRPr sz="1950">
              <a:solidFill>
                <a:srgbClr val="000000"/>
              </a:solidFill>
              <a:latin typeface="Calibri"/>
              <a:ea typeface="Calibri"/>
              <a:cs typeface="Calibri"/>
              <a:sym typeface="Calibri"/>
            </a:endParaRPr>
          </a:p>
          <a:p>
            <a:pPr indent="-352425" lvl="1" marL="914400" rtl="0" algn="l">
              <a:lnSpc>
                <a:spcPct val="70000"/>
              </a:lnSpc>
              <a:spcBef>
                <a:spcPts val="0"/>
              </a:spcBef>
              <a:spcAft>
                <a:spcPts val="0"/>
              </a:spcAft>
              <a:buClr>
                <a:srgbClr val="000000"/>
              </a:buClr>
              <a:buSzPts val="1950"/>
              <a:buFont typeface="Calibri"/>
              <a:buChar char="○"/>
            </a:pPr>
            <a:r>
              <a:rPr lang="en-GB" sz="1950">
                <a:solidFill>
                  <a:srgbClr val="000000"/>
                </a:solidFill>
                <a:latin typeface="Calibri"/>
                <a:ea typeface="Calibri"/>
                <a:cs typeface="Calibri"/>
                <a:sym typeface="Calibri"/>
              </a:rPr>
              <a:t>Emma Griffin, speaking about the TfL funded Footways project, which has been curated to connect interesting places via calm and accessible streets</a:t>
            </a:r>
            <a:endParaRPr sz="1950">
              <a:solidFill>
                <a:srgbClr val="000000"/>
              </a:solidFill>
              <a:latin typeface="Calibri"/>
              <a:ea typeface="Calibri"/>
              <a:cs typeface="Calibri"/>
              <a:sym typeface="Calibri"/>
            </a:endParaRPr>
          </a:p>
          <a:p>
            <a:pPr indent="-352425" lvl="1" marL="914400" rtl="0" algn="l">
              <a:lnSpc>
                <a:spcPct val="70000"/>
              </a:lnSpc>
              <a:spcBef>
                <a:spcPts val="0"/>
              </a:spcBef>
              <a:spcAft>
                <a:spcPts val="0"/>
              </a:spcAft>
              <a:buClr>
                <a:srgbClr val="000000"/>
              </a:buClr>
              <a:buSzPts val="1950"/>
              <a:buFont typeface="Calibri"/>
              <a:buChar char="○"/>
            </a:pPr>
            <a:r>
              <a:rPr lang="en-GB" sz="1950">
                <a:solidFill>
                  <a:srgbClr val="000000"/>
                </a:solidFill>
                <a:latin typeface="Calibri"/>
                <a:ea typeface="Calibri"/>
                <a:cs typeface="Calibri"/>
                <a:sym typeface="Calibri"/>
              </a:rPr>
              <a:t>Sarah Stone, author of the 'Crikey It's Croydon' account celebrating Croydon's green spaces and the pleasure of exploring them on foot.</a:t>
            </a:r>
            <a:endParaRPr sz="1950">
              <a:solidFill>
                <a:srgbClr val="000000"/>
              </a:solidFill>
              <a:latin typeface="Calibri"/>
              <a:ea typeface="Calibri"/>
              <a:cs typeface="Calibri"/>
              <a:sym typeface="Calibri"/>
            </a:endParaRPr>
          </a:p>
          <a:p>
            <a:pPr indent="-352425" lvl="0" marL="457200" rtl="0" algn="l">
              <a:lnSpc>
                <a:spcPct val="70000"/>
              </a:lnSpc>
              <a:spcBef>
                <a:spcPts val="0"/>
              </a:spcBef>
              <a:spcAft>
                <a:spcPts val="0"/>
              </a:spcAft>
              <a:buClr>
                <a:srgbClr val="000000"/>
              </a:buClr>
              <a:buSzPts val="1950"/>
              <a:buFont typeface="Calibri"/>
              <a:buChar char="●"/>
            </a:pPr>
            <a:r>
              <a:rPr lang="en-GB" sz="1950">
                <a:solidFill>
                  <a:srgbClr val="000000"/>
                </a:solidFill>
                <a:latin typeface="Calibri"/>
                <a:ea typeface="Calibri"/>
                <a:cs typeface="Calibri"/>
                <a:sym typeface="Calibri"/>
              </a:rPr>
              <a:t>Following the Q &amp; A, they will set out the aims for the following year to focus on developing as a local group.</a:t>
            </a:r>
            <a:endParaRPr sz="1950">
              <a:solidFill>
                <a:srgbClr val="000000"/>
              </a:solidFill>
              <a:latin typeface="Calibri"/>
              <a:ea typeface="Calibri"/>
              <a:cs typeface="Calibri"/>
              <a:sym typeface="Calibri"/>
            </a:endParaRPr>
          </a:p>
          <a:p>
            <a:pPr indent="0" lvl="0" marL="0" rtl="0" algn="l">
              <a:lnSpc>
                <a:spcPct val="70000"/>
              </a:lnSpc>
              <a:spcBef>
                <a:spcPts val="1200"/>
              </a:spcBef>
              <a:spcAft>
                <a:spcPts val="0"/>
              </a:spcAft>
              <a:buNone/>
            </a:pPr>
            <a:r>
              <a:t/>
            </a:r>
            <a:endParaRPr sz="1950">
              <a:solidFill>
                <a:srgbClr val="000000"/>
              </a:solidFill>
              <a:latin typeface="Calibri"/>
              <a:ea typeface="Calibri"/>
              <a:cs typeface="Calibri"/>
              <a:sym typeface="Calibri"/>
            </a:endParaRPr>
          </a:p>
          <a:p>
            <a:pPr indent="0" lvl="0" marL="0" rtl="0" algn="l">
              <a:lnSpc>
                <a:spcPct val="70000"/>
              </a:lnSpc>
              <a:spcBef>
                <a:spcPts val="1200"/>
              </a:spcBef>
              <a:spcAft>
                <a:spcPts val="0"/>
              </a:spcAft>
              <a:buNone/>
            </a:pPr>
            <a:r>
              <a:rPr lang="en-GB" sz="1950">
                <a:solidFill>
                  <a:srgbClr val="000000"/>
                </a:solidFill>
                <a:latin typeface="Calibri"/>
                <a:ea typeface="Calibri"/>
                <a:cs typeface="Calibri"/>
                <a:sym typeface="Calibri"/>
              </a:rPr>
              <a:t>Time: May 13, 2021 08:00 PM London</a:t>
            </a:r>
            <a:endParaRPr sz="1950">
              <a:solidFill>
                <a:srgbClr val="000000"/>
              </a:solidFill>
              <a:latin typeface="Calibri"/>
              <a:ea typeface="Calibri"/>
              <a:cs typeface="Calibri"/>
              <a:sym typeface="Calibri"/>
            </a:endParaRPr>
          </a:p>
          <a:p>
            <a:pPr indent="0" lvl="0" marL="0" rtl="0" algn="l">
              <a:lnSpc>
                <a:spcPct val="70000"/>
              </a:lnSpc>
              <a:spcBef>
                <a:spcPts val="1200"/>
              </a:spcBef>
              <a:spcAft>
                <a:spcPts val="0"/>
              </a:spcAft>
              <a:buNone/>
            </a:pPr>
            <a:r>
              <a:rPr lang="en-GB" sz="1950">
                <a:solidFill>
                  <a:srgbClr val="000000"/>
                </a:solidFill>
                <a:latin typeface="Calibri"/>
                <a:ea typeface="Calibri"/>
                <a:cs typeface="Calibri"/>
                <a:sym typeface="Calibri"/>
              </a:rPr>
              <a:t>Join Zoom Meeting: https://us02web.zoom.us/j/83570327439</a:t>
            </a:r>
            <a:endParaRPr sz="1950">
              <a:solidFill>
                <a:srgbClr val="000000"/>
              </a:solidFill>
              <a:latin typeface="Calibri"/>
              <a:ea typeface="Calibri"/>
              <a:cs typeface="Calibri"/>
              <a:sym typeface="Calibri"/>
            </a:endParaRPr>
          </a:p>
          <a:p>
            <a:pPr indent="0" lvl="0" marL="0" rtl="0" algn="l">
              <a:lnSpc>
                <a:spcPct val="70000"/>
              </a:lnSpc>
              <a:spcBef>
                <a:spcPts val="1200"/>
              </a:spcBef>
              <a:spcAft>
                <a:spcPts val="1200"/>
              </a:spcAft>
              <a:buNone/>
            </a:pPr>
            <a:r>
              <a:rPr lang="en-GB" sz="1950">
                <a:solidFill>
                  <a:srgbClr val="000000"/>
                </a:solidFill>
                <a:latin typeface="Calibri"/>
                <a:ea typeface="Calibri"/>
                <a:cs typeface="Calibri"/>
                <a:sym typeface="Calibri"/>
              </a:rPr>
              <a:t>Meeting ID: 835 7032 7439</a:t>
            </a:r>
            <a:endParaRPr sz="1950">
              <a:solidFill>
                <a:srgbClr val="000000"/>
              </a:solidFill>
              <a:latin typeface="Calibri"/>
              <a:ea typeface="Calibri"/>
              <a:cs typeface="Calibri"/>
              <a:sym typeface="Calibri"/>
            </a:endParaRPr>
          </a:p>
        </p:txBody>
      </p:sp>
      <p:pic>
        <p:nvPicPr>
          <p:cNvPr id="102" name="Google Shape;102;p19"/>
          <p:cNvPicPr preferRelativeResize="0"/>
          <p:nvPr/>
        </p:nvPicPr>
        <p:blipFill rotWithShape="1">
          <a:blip r:embed="rId3">
            <a:alphaModFix/>
          </a:blip>
          <a:srcRect b="0" l="0" r="0" t="0"/>
          <a:stretch/>
        </p:blipFill>
        <p:spPr>
          <a:xfrm>
            <a:off x="7608863" y="139303"/>
            <a:ext cx="1392699" cy="667269"/>
          </a:xfrm>
          <a:prstGeom prst="rect">
            <a:avLst/>
          </a:prstGeom>
          <a:noFill/>
          <a:ln>
            <a:noFill/>
          </a:ln>
        </p:spPr>
      </p:pic>
      <p:sp>
        <p:nvSpPr>
          <p:cNvPr id="103" name="Google Shape;103;p19"/>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r>
              <a:rPr lang="en-GB"/>
              <a:t>Croydon Climate Action Meetup - 12th May 2021</a:t>
            </a:r>
            <a:endParaRPr/>
          </a:p>
        </p:txBody>
      </p:sp>
      <p:pic>
        <p:nvPicPr>
          <p:cNvPr id="104" name="Google Shape;104;p19"/>
          <p:cNvPicPr preferRelativeResize="0"/>
          <p:nvPr/>
        </p:nvPicPr>
        <p:blipFill>
          <a:blip r:embed="rId4">
            <a:alphaModFix/>
          </a:blip>
          <a:stretch>
            <a:fillRect/>
          </a:stretch>
        </p:blipFill>
        <p:spPr>
          <a:xfrm>
            <a:off x="7055475" y="2952650"/>
            <a:ext cx="1946075" cy="1946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1973700" y="1889700"/>
            <a:ext cx="5196600" cy="9942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en-GB">
                <a:latin typeface="Calibri"/>
                <a:ea typeface="Calibri"/>
                <a:cs typeface="Calibri"/>
                <a:sym typeface="Calibri"/>
              </a:rPr>
              <a:t>Get Involved!</a:t>
            </a:r>
            <a:endParaRPr>
              <a:latin typeface="Calibri"/>
              <a:ea typeface="Calibri"/>
              <a:cs typeface="Calibri"/>
              <a:sym typeface="Calibri"/>
            </a:endParaRPr>
          </a:p>
        </p:txBody>
      </p:sp>
      <p:pic>
        <p:nvPicPr>
          <p:cNvPr id="110" name="Google Shape;110;p20"/>
          <p:cNvPicPr preferRelativeResize="0"/>
          <p:nvPr/>
        </p:nvPicPr>
        <p:blipFill rotWithShape="1">
          <a:blip r:embed="rId3">
            <a:alphaModFix/>
          </a:blip>
          <a:srcRect b="0" l="0" r="0" t="0"/>
          <a:stretch/>
        </p:blipFill>
        <p:spPr>
          <a:xfrm>
            <a:off x="7608863" y="139303"/>
            <a:ext cx="1392699" cy="667269"/>
          </a:xfrm>
          <a:prstGeom prst="rect">
            <a:avLst/>
          </a:prstGeom>
          <a:noFill/>
          <a:ln>
            <a:noFill/>
          </a:ln>
        </p:spPr>
      </p:pic>
      <p:sp>
        <p:nvSpPr>
          <p:cNvPr id="111" name="Google Shape;111;p20"/>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r>
              <a:rPr lang="en-GB"/>
              <a:t>Croydon Climate Action Meetup - 12th May 2021</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628650" y="13929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GB">
                <a:latin typeface="Calibri"/>
                <a:ea typeface="Calibri"/>
                <a:cs typeface="Calibri"/>
                <a:sym typeface="Calibri"/>
              </a:rPr>
              <a:t>Feed Our Future Campaign</a:t>
            </a:r>
            <a:endParaRPr>
              <a:latin typeface="Calibri"/>
              <a:ea typeface="Calibri"/>
              <a:cs typeface="Calibri"/>
              <a:sym typeface="Calibri"/>
            </a:endParaRPr>
          </a:p>
        </p:txBody>
      </p:sp>
      <p:sp>
        <p:nvSpPr>
          <p:cNvPr id="117" name="Google Shape;117;p21"/>
          <p:cNvSpPr txBox="1"/>
          <p:nvPr>
            <p:ph idx="1" type="body"/>
          </p:nvPr>
        </p:nvSpPr>
        <p:spPr>
          <a:xfrm>
            <a:off x="228300" y="978400"/>
            <a:ext cx="8350800" cy="3654300"/>
          </a:xfrm>
          <a:prstGeom prst="rect">
            <a:avLst/>
          </a:prstGeom>
        </p:spPr>
        <p:txBody>
          <a:bodyPr anchorCtr="0" anchor="t" bIns="34275" lIns="68575" spcFirstLastPara="1" rIns="68575" wrap="square" tIns="34275">
            <a:noAutofit/>
          </a:bodyPr>
          <a:lstStyle/>
          <a:p>
            <a:pPr indent="-358775" lvl="0" marL="457200" rtl="0" algn="l">
              <a:lnSpc>
                <a:spcPct val="115000"/>
              </a:lnSpc>
              <a:spcBef>
                <a:spcPts val="0"/>
              </a:spcBef>
              <a:spcAft>
                <a:spcPts val="0"/>
              </a:spcAft>
              <a:buClr>
                <a:srgbClr val="000000"/>
              </a:buClr>
              <a:buSzPts val="2050"/>
              <a:buFont typeface="Calibri"/>
              <a:buChar char="●"/>
            </a:pPr>
            <a:r>
              <a:rPr lang="en-GB" sz="2050">
                <a:solidFill>
                  <a:schemeClr val="dk1"/>
                </a:solidFill>
                <a:latin typeface="Calibri"/>
                <a:ea typeface="Calibri"/>
                <a:cs typeface="Calibri"/>
                <a:sym typeface="Calibri"/>
              </a:rPr>
              <a:t>Getting more plant-based options in our schools would help the climate, children’s health and save the council money!</a:t>
            </a:r>
            <a:endParaRPr sz="2050">
              <a:solidFill>
                <a:schemeClr val="dk1"/>
              </a:solidFill>
              <a:latin typeface="Calibri"/>
              <a:ea typeface="Calibri"/>
              <a:cs typeface="Calibri"/>
              <a:sym typeface="Calibri"/>
            </a:endParaRPr>
          </a:p>
          <a:p>
            <a:pPr indent="-358775" lvl="0" marL="457200" rtl="0" algn="l">
              <a:lnSpc>
                <a:spcPct val="115000"/>
              </a:lnSpc>
              <a:spcBef>
                <a:spcPts val="0"/>
              </a:spcBef>
              <a:spcAft>
                <a:spcPts val="0"/>
              </a:spcAft>
              <a:buClr>
                <a:schemeClr val="dk1"/>
              </a:buClr>
              <a:buSzPts val="2050"/>
              <a:buFont typeface="Calibri"/>
              <a:buChar char="●"/>
            </a:pPr>
            <a:r>
              <a:rPr lang="en-GB" sz="2050">
                <a:solidFill>
                  <a:schemeClr val="dk1"/>
                </a:solidFill>
                <a:latin typeface="Calibri"/>
                <a:ea typeface="Calibri"/>
                <a:cs typeface="Calibri"/>
                <a:sym typeface="Calibri"/>
              </a:rPr>
              <a:t>Next step is to meet with the School Food &amp; Physical Activity Officer at Croydon Council before launching our petition</a:t>
            </a:r>
            <a:endParaRPr sz="2050">
              <a:solidFill>
                <a:schemeClr val="dk1"/>
              </a:solidFill>
              <a:latin typeface="Calibri"/>
              <a:ea typeface="Calibri"/>
              <a:cs typeface="Calibri"/>
              <a:sym typeface="Calibri"/>
            </a:endParaRPr>
          </a:p>
          <a:p>
            <a:pPr indent="-358775" lvl="0" marL="457200" rtl="0" algn="l">
              <a:lnSpc>
                <a:spcPct val="115000"/>
              </a:lnSpc>
              <a:spcBef>
                <a:spcPts val="0"/>
              </a:spcBef>
              <a:spcAft>
                <a:spcPts val="0"/>
              </a:spcAft>
              <a:buClr>
                <a:schemeClr val="dk1"/>
              </a:buClr>
              <a:buSzPts val="2050"/>
              <a:buFont typeface="Calibri"/>
              <a:buChar char="●"/>
            </a:pPr>
            <a:r>
              <a:rPr b="1" lang="en-GB" sz="2050">
                <a:solidFill>
                  <a:schemeClr val="dk1"/>
                </a:solidFill>
                <a:latin typeface="Calibri"/>
                <a:ea typeface="Calibri"/>
                <a:cs typeface="Calibri"/>
                <a:sym typeface="Calibri"/>
              </a:rPr>
              <a:t>Who would like to come to the meeting?</a:t>
            </a:r>
            <a:endParaRPr b="1" sz="2050">
              <a:solidFill>
                <a:schemeClr val="dk1"/>
              </a:solidFill>
              <a:latin typeface="Calibri"/>
              <a:ea typeface="Calibri"/>
              <a:cs typeface="Calibri"/>
              <a:sym typeface="Calibri"/>
            </a:endParaRPr>
          </a:p>
          <a:p>
            <a:pPr indent="0" lvl="0" marL="0" rtl="0" algn="l">
              <a:lnSpc>
                <a:spcPct val="70000"/>
              </a:lnSpc>
              <a:spcBef>
                <a:spcPts val="800"/>
              </a:spcBef>
              <a:spcAft>
                <a:spcPts val="1200"/>
              </a:spcAft>
              <a:buSzPts val="1018"/>
              <a:buNone/>
            </a:pPr>
            <a:r>
              <a:t/>
            </a:r>
            <a:endParaRPr sz="1850">
              <a:solidFill>
                <a:srgbClr val="000000"/>
              </a:solidFill>
              <a:latin typeface="Calibri"/>
              <a:ea typeface="Calibri"/>
              <a:cs typeface="Calibri"/>
              <a:sym typeface="Calibri"/>
            </a:endParaRPr>
          </a:p>
        </p:txBody>
      </p:sp>
      <p:pic>
        <p:nvPicPr>
          <p:cNvPr id="118" name="Google Shape;118;p21"/>
          <p:cNvPicPr preferRelativeResize="0"/>
          <p:nvPr/>
        </p:nvPicPr>
        <p:blipFill rotWithShape="1">
          <a:blip r:embed="rId3">
            <a:alphaModFix/>
          </a:blip>
          <a:srcRect b="0" l="0" r="0" t="0"/>
          <a:stretch/>
        </p:blipFill>
        <p:spPr>
          <a:xfrm>
            <a:off x="7608863" y="139303"/>
            <a:ext cx="1392699" cy="667269"/>
          </a:xfrm>
          <a:prstGeom prst="rect">
            <a:avLst/>
          </a:prstGeom>
          <a:noFill/>
          <a:ln>
            <a:noFill/>
          </a:ln>
        </p:spPr>
      </p:pic>
      <p:pic>
        <p:nvPicPr>
          <p:cNvPr id="119" name="Google Shape;119;p21"/>
          <p:cNvPicPr preferRelativeResize="0"/>
          <p:nvPr/>
        </p:nvPicPr>
        <p:blipFill>
          <a:blip r:embed="rId4">
            <a:alphaModFix/>
          </a:blip>
          <a:stretch>
            <a:fillRect/>
          </a:stretch>
        </p:blipFill>
        <p:spPr>
          <a:xfrm>
            <a:off x="1164413" y="2928900"/>
            <a:ext cx="6815168" cy="1703800"/>
          </a:xfrm>
          <a:prstGeom prst="rect">
            <a:avLst/>
          </a:prstGeom>
          <a:noFill/>
          <a:ln>
            <a:noFill/>
          </a:ln>
        </p:spPr>
      </p:pic>
      <p:sp>
        <p:nvSpPr>
          <p:cNvPr id="120" name="Google Shape;120;p21"/>
          <p:cNvSpPr txBox="1"/>
          <p:nvPr>
            <p:ph idx="11" type="ftr"/>
          </p:nvPr>
        </p:nvSpPr>
        <p:spPr>
          <a:xfrm>
            <a:off x="2776050" y="4802675"/>
            <a:ext cx="3591900" cy="2385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r>
              <a:rPr lang="en-GB"/>
              <a:t>Croydon Climate Action Meetup - 12th May 2021</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GB"/>
              <a:t>How might we hold </a:t>
            </a:r>
            <a:r>
              <a:rPr lang="en-GB"/>
              <a:t>politicians</a:t>
            </a:r>
            <a:r>
              <a:rPr lang="en-GB"/>
              <a:t> to account?</a:t>
            </a:r>
            <a:endParaRPr/>
          </a:p>
        </p:txBody>
      </p:sp>
      <p:sp>
        <p:nvSpPr>
          <p:cNvPr id="126" name="Google Shape;126;p22"/>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317500" lvl="0" marL="457200" rtl="0" algn="l">
              <a:spcBef>
                <a:spcPts val="800"/>
              </a:spcBef>
              <a:spcAft>
                <a:spcPts val="0"/>
              </a:spcAft>
              <a:buSzPts val="1400"/>
              <a:buChar char="●"/>
            </a:pPr>
            <a:r>
              <a:rPr lang="en-GB"/>
              <a:t>Objectives</a:t>
            </a:r>
            <a:endParaRPr/>
          </a:p>
          <a:p>
            <a:pPr indent="-317500" lvl="0" marL="457200" rtl="0" algn="l">
              <a:spcBef>
                <a:spcPts val="0"/>
              </a:spcBef>
              <a:spcAft>
                <a:spcPts val="0"/>
              </a:spcAft>
              <a:buSzPts val="1400"/>
              <a:buChar char="●"/>
            </a:pPr>
            <a:r>
              <a:rPr lang="en-GB"/>
              <a:t>Baseline information </a:t>
            </a:r>
            <a:endParaRPr/>
          </a:p>
          <a:p>
            <a:pPr indent="-317500" lvl="0" marL="457200" rtl="0" algn="l">
              <a:spcBef>
                <a:spcPts val="0"/>
              </a:spcBef>
              <a:spcAft>
                <a:spcPts val="0"/>
              </a:spcAft>
              <a:buSzPts val="1400"/>
              <a:buChar char="●"/>
            </a:pPr>
            <a:r>
              <a:rPr lang="en-GB"/>
              <a:t>Possible actions</a:t>
            </a:r>
            <a:endParaRPr/>
          </a:p>
          <a:p>
            <a:pPr indent="-317500" lvl="0" marL="457200" rtl="0" algn="l">
              <a:spcBef>
                <a:spcPts val="0"/>
              </a:spcBef>
              <a:spcAft>
                <a:spcPts val="0"/>
              </a:spcAft>
              <a:buSzPts val="1400"/>
              <a:buChar char="●"/>
            </a:pPr>
            <a:r>
              <a:rPr lang="en-GB"/>
              <a:t>People to target</a:t>
            </a:r>
            <a:endParaRPr/>
          </a:p>
          <a:p>
            <a:pPr indent="-317500" lvl="0" marL="457200" rtl="0" algn="l">
              <a:spcBef>
                <a:spcPts val="0"/>
              </a:spcBef>
              <a:spcAft>
                <a:spcPts val="0"/>
              </a:spcAft>
              <a:buSzPts val="1400"/>
              <a:buChar char="●"/>
            </a:pPr>
            <a:r>
              <a:rPr lang="en-GB"/>
              <a:t>Ways to monitor progress</a:t>
            </a:r>
            <a:endParaRPr/>
          </a:p>
          <a:p>
            <a:pPr indent="-317500" lvl="0" marL="457200" rtl="0" algn="l">
              <a:spcBef>
                <a:spcPts val="0"/>
              </a:spcBef>
              <a:spcAft>
                <a:spcPts val="0"/>
              </a:spcAft>
              <a:buSzPts val="1400"/>
              <a:buChar char="●"/>
            </a:pPr>
            <a:r>
              <a:rPr lang="en-GB"/>
              <a:t>Ways to publicise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